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1824" r:id="rId3"/>
    <p:sldId id="1964" r:id="rId4"/>
    <p:sldId id="1965" r:id="rId5"/>
    <p:sldId id="2205" r:id="rId6"/>
    <p:sldId id="2153" r:id="rId7"/>
    <p:sldId id="2156" r:id="rId8"/>
    <p:sldId id="2154" r:id="rId9"/>
    <p:sldId id="1966" r:id="rId11"/>
    <p:sldId id="2184" r:id="rId12"/>
    <p:sldId id="2206" r:id="rId13"/>
    <p:sldId id="2035" r:id="rId14"/>
    <p:sldId id="2175" r:id="rId15"/>
    <p:sldId id="2157" r:id="rId16"/>
    <p:sldId id="2158" r:id="rId17"/>
    <p:sldId id="2176" r:id="rId18"/>
    <p:sldId id="2177" r:id="rId19"/>
    <p:sldId id="2185" r:id="rId20"/>
    <p:sldId id="2186" r:id="rId21"/>
    <p:sldId id="1967" r:id="rId22"/>
    <p:sldId id="2178" r:id="rId23"/>
    <p:sldId id="2168" r:id="rId24"/>
    <p:sldId id="2180" r:id="rId25"/>
    <p:sldId id="2188" r:id="rId26"/>
    <p:sldId id="2189" r:id="rId27"/>
    <p:sldId id="1969" r:id="rId28"/>
    <p:sldId id="2182" r:id="rId29"/>
    <p:sldId id="2190" r:id="rId30"/>
    <p:sldId id="2191" r:id="rId31"/>
    <p:sldId id="2192" r:id="rId32"/>
    <p:sldId id="1825" r:id="rId33"/>
  </p:sldIdLst>
  <p:sldSz cx="12192000" cy="6858000"/>
  <p:notesSz cx="6858000" cy="9144000"/>
  <p:embeddedFontLs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微软雅黑" panose="020B0503020204020204" pitchFamily="34" charset="-122"/>
      <p:regular r:id="rId42"/>
    </p:embeddedFont>
    <p:embeddedFont>
      <p:font typeface="微软雅黑 Light" panose="020B0502040204020203" pitchFamily="34" charset="-122"/>
      <p:regular r:id="rId43"/>
    </p:embeddedFont>
    <p:embeddedFont>
      <p:font typeface="Wingdings 3" panose="05040102010807070707" pitchFamily="18" charset="2"/>
      <p:regular r:id="rId44"/>
    </p:embeddedFont>
    <p:embeddedFont>
      <p:font typeface="等线" panose="02010600030101010101" charset="-122"/>
      <p:regular r:id="rId45"/>
    </p:embeddedFont>
  </p:embeddedFontLst>
  <p:custDataLst>
    <p:tags r:id="rId46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/>
  <p:cmAuthor id="2" name="何 宇轩" initials="何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  <a:srgbClr val="D5B97E"/>
    <a:srgbClr val="006C39"/>
    <a:srgbClr val="8E0309"/>
    <a:srgbClr val="007E42"/>
    <a:srgbClr val="008646"/>
    <a:srgbClr val="A13F0B"/>
    <a:srgbClr val="006434"/>
    <a:srgbClr val="1943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78" autoAdjust="0"/>
    <p:restoredTop sz="90841" autoAdjust="0"/>
  </p:normalViewPr>
  <p:slideViewPr>
    <p:cSldViewPr snapToGrid="0">
      <p:cViewPr varScale="1">
        <p:scale>
          <a:sx n="88" d="100"/>
          <a:sy n="88" d="100"/>
        </p:scale>
        <p:origin x="701" y="-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gs" Target="tags/tag11.xml"/><Relationship Id="rId45" Type="http://schemas.openxmlformats.org/officeDocument/2006/relationships/font" Target="fonts/font8.fntdata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" Target="slides/slide2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4" Type="http://schemas.microsoft.com/office/2011/relationships/chartColorStyle" Target="colors2.xml"/><Relationship Id="rId3" Type="http://schemas.microsoft.com/office/2011/relationships/chartStyle" Target="style2.xml"/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4" Type="http://schemas.microsoft.com/office/2011/relationships/chartColorStyle" Target="colors3.xml"/><Relationship Id="rId3" Type="http://schemas.microsoft.com/office/2011/relationships/chartStyle" Target="style3.xml"/><Relationship Id="rId2" Type="http://schemas.openxmlformats.org/officeDocument/2006/relationships/themeOverride" Target="../theme/themeOverrid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4" Type="http://schemas.microsoft.com/office/2011/relationships/chartColorStyle" Target="colors4.xml"/><Relationship Id="rId3" Type="http://schemas.microsoft.com/office/2011/relationships/chartStyle" Target="style4.xml"/><Relationship Id="rId2" Type="http://schemas.openxmlformats.org/officeDocument/2006/relationships/themeOverride" Target="../theme/themeOverrid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3"/>
          <c:y val="0.0733291287053284"/>
          <c:w val="0.572463544020744"/>
          <c:h val="0.85869506069205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explosion val="0"/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3"/>
          <c:y val="0.0733291287053284"/>
          <c:w val="0.572463544020744"/>
          <c:h val="0.85869506069205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explosion val="0"/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3"/>
          <c:y val="0.0733291287053284"/>
          <c:w val="0.572463544020744"/>
          <c:h val="0.85869506069205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explosion val="0"/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006C39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numRef>
              <c:f>Sheet1!$A$2:$A$3</c:f>
              <c:numCache>
                <c:ptCount val="0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9296928895973"/>
          <c:y val="0.0733291287053284"/>
          <c:w val="0.572463544020744"/>
          <c:h val="0.85869506069205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explosion val="0"/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Non Demented，Very Mild Demented，Mild Demented，Moderate Demented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Non Demented，Very Mild Demented，Mild Demented，Moderate Demented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Non Demented，Very Mild Demented，Mild Demented，Moderate Demented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Non Demented，Very Mild Demented，Mild Demented，Moderate Demented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Non Demented，Very Mild Demented，Mild Demented，Moderate Demented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Non Demented，Very Mild Demented，Mild Demented，Moderate Demented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为了解决数据相关（只会出现写后读数据相关），建立数据旁路，将</a:t>
            </a:r>
            <a:r>
              <a:rPr lang="en-US" altLang="zh-CN" dirty="0"/>
              <a:t>ex</a:t>
            </a:r>
            <a:r>
              <a:rPr lang="zh-CN" altLang="en-US" dirty="0"/>
              <a:t>段和</a:t>
            </a:r>
            <a:r>
              <a:rPr lang="en-US" altLang="zh-CN" dirty="0"/>
              <a:t>mem</a:t>
            </a:r>
            <a:r>
              <a:rPr lang="zh-CN" altLang="en-US" dirty="0"/>
              <a:t>段的待写回数据直接传到</a:t>
            </a:r>
            <a:r>
              <a:rPr lang="en-US" altLang="zh-CN" dirty="0"/>
              <a:t>id</a:t>
            </a:r>
            <a:r>
              <a:rPr lang="zh-CN" altLang="en-US" dirty="0"/>
              <a:t>段</a:t>
            </a:r>
            <a:endParaRPr lang="en-US" altLang="zh-CN" dirty="0"/>
          </a:p>
          <a:p>
            <a:r>
              <a:rPr lang="en-US" altLang="zh-CN" dirty="0"/>
              <a:t>1.ex</a:t>
            </a:r>
            <a:r>
              <a:rPr lang="zh-CN" altLang="en-US" dirty="0"/>
              <a:t>段传回数据可以解决相邻指令的数据相关；</a:t>
            </a:r>
            <a:endParaRPr lang="en-US" altLang="zh-CN" dirty="0"/>
          </a:p>
          <a:p>
            <a:r>
              <a:rPr lang="en-US" altLang="zh-CN" dirty="0"/>
              <a:t>2.mem</a:t>
            </a:r>
            <a:r>
              <a:rPr lang="zh-CN" altLang="en-US" dirty="0"/>
              <a:t>段传回数据可以解决相隔一条指令的数据相关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上面是</a:t>
            </a:r>
            <a:r>
              <a:rPr lang="en-US" altLang="zh-CN" dirty="0">
                <a:latin typeface="+mn-lt"/>
              </a:rPr>
              <a:t>id</a:t>
            </a:r>
            <a:r>
              <a:rPr lang="zh-CN" altLang="en-US" dirty="0">
                <a:latin typeface="+mn-lt"/>
              </a:rPr>
              <a:t>段取数据的代码，通过判断，该</a:t>
            </a:r>
            <a:r>
              <a:rPr lang="en-US" altLang="zh-CN" dirty="0">
                <a:latin typeface="+mn-lt"/>
              </a:rPr>
              <a:t>id</a:t>
            </a:r>
            <a:r>
              <a:rPr lang="zh-CN" altLang="en-US" dirty="0">
                <a:latin typeface="+mn-lt"/>
              </a:rPr>
              <a:t>段和上一条指令的</a:t>
            </a:r>
            <a:r>
              <a:rPr lang="en-US" altLang="zh-CN" dirty="0">
                <a:latin typeface="+mn-lt"/>
              </a:rPr>
              <a:t>ex</a:t>
            </a:r>
            <a:r>
              <a:rPr lang="zh-CN" altLang="en-US" dirty="0">
                <a:latin typeface="+mn-lt"/>
              </a:rPr>
              <a:t>段以及</a:t>
            </a:r>
            <a:endParaRPr lang="en-US" altLang="zh-CN" dirty="0">
              <a:latin typeface="+mn-lt"/>
            </a:endParaRPr>
          </a:p>
          <a:p>
            <a:r>
              <a:rPr lang="zh-CN" altLang="en-US" dirty="0">
                <a:latin typeface="+mn-lt"/>
              </a:rPr>
              <a:t>上上条指令的</a:t>
            </a:r>
            <a:r>
              <a:rPr lang="en-US" altLang="zh-CN" dirty="0">
                <a:latin typeface="+mn-lt"/>
              </a:rPr>
              <a:t>men</a:t>
            </a:r>
            <a:r>
              <a:rPr lang="zh-CN" altLang="en-US" dirty="0">
                <a:latin typeface="+mn-lt"/>
              </a:rPr>
              <a:t>段是否都写数据，并且写数据地址是否相等来判断是否发</a:t>
            </a:r>
            <a:endParaRPr lang="en-US" altLang="zh-CN" dirty="0">
              <a:latin typeface="+mn-lt"/>
            </a:endParaRPr>
          </a:p>
          <a:p>
            <a:r>
              <a:rPr lang="zh-CN" altLang="en-US" dirty="0">
                <a:latin typeface="+mn-lt"/>
              </a:rPr>
              <a:t>生数据相关，若发生则直接传回相关数据。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zh-CN" altLang="en-US" b="1" dirty="0">
                <a:latin typeface="+mn-ea"/>
                <a:ea typeface="+mn-ea"/>
                <a:sym typeface="+mn-ea"/>
              </a:rPr>
              <a:t>译码段</a:t>
            </a:r>
            <a:r>
              <a:rPr lang="zh-CN" altLang="en-US" dirty="0">
                <a:latin typeface="+mn-ea"/>
                <a:ea typeface="+mn-ea"/>
                <a:sym typeface="+mn-ea"/>
              </a:rPr>
              <a:t>：告知后续流水段该指令是否为延迟槽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zh-CN" altLang="en-US" dirty="0">
                <a:latin typeface="+mn-ea"/>
                <a:ea typeface="+mn-ea"/>
                <a:sym typeface="+mn-ea"/>
              </a:rPr>
              <a:t>确保在分支解析之前流水线中有有效的指令执行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endParaRPr lang="zh-CN" altLang="en-US" dirty="0">
              <a:latin typeface="+mn-ea"/>
              <a:ea typeface="+mn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endParaRPr lang="zh-CN" altLang="en-US" dirty="0">
              <a:latin typeface="+mn-ea"/>
              <a:ea typeface="+mn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endParaRPr lang="zh-CN" altLang="en-US" dirty="0">
              <a:latin typeface="+mn-ea"/>
              <a:ea typeface="+mn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Non Demented，Very Mild Demented，Mild Demented，Moderate Demented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Non Demented，Very Mild Demented，Mild Demented，Moderate Demented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Non Demented，Very Mild Demented，Mild Demented，Moderate Demented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3" Type="http://schemas.microsoft.com/office/2007/relationships/hdphoto" Target="../media/image22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microsoft.com/office/2007/relationships/hdphoto" Target="../media/image28.wdp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3" Type="http://schemas.microsoft.com/office/2007/relationships/hdphoto" Target="../media/image32.wdp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microsoft.com/office/2007/relationships/hdphoto" Target="../media/image28.wdp"/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191375" y="133072"/>
            <a:ext cx="6791691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  <a:endParaRPr lang="en-US" altLang="zh-CN" dirty="0">
              <a:solidFill>
                <a:schemeClr val="bg1">
                  <a:alpha val="5000"/>
                </a:scheme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/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  <a:endParaRPr lang="en-US" altLang="zh-CN" dirty="0">
              <a:solidFill>
                <a:schemeClr val="bg1">
                  <a:alpha val="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973061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  <a:endParaRPr lang="zh-CN" altLang="en-US" sz="3600" b="1" spc="600" dirty="0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92525" y="0"/>
            <a:ext cx="7030596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31113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4021339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019185" y="4400550"/>
            <a:ext cx="4601216" cy="46066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408331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-18278" y="0"/>
            <a:ext cx="3933053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-9523" y="0"/>
            <a:ext cx="3924297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  <a:endParaRPr lang="zh-CN" altLang="en-US" sz="5400" spc="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258050" y="1942165"/>
            <a:ext cx="5886450" cy="5893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07372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2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9" Type="http://schemas.openxmlformats.org/officeDocument/2006/relationships/theme" Target="../theme/theme1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chart" Target="../charts/chart4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549208" y="4150248"/>
            <a:ext cx="7287114" cy="157852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汇报人：胡玄哲</a:t>
            </a:r>
            <a:r>
              <a:rPr lang="en-US" altLang="zh-CN" dirty="0"/>
              <a:t>             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导　师：王娟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r>
              <a:rPr lang="en-US" altLang="zh-CN" dirty="0"/>
              <a:t>2023-9-8</a:t>
            </a:r>
            <a:endParaRPr lang="en-US" altLang="zh-CN" dirty="0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7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/>
              <a:t>小学期硬件类设计</a:t>
            </a:r>
            <a:endParaRPr lang="en-US" altLang="zh-CN" sz="60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答辩汇报</a:t>
            </a:r>
            <a:endParaRPr lang="en-US" altLang="zh-CN" sz="60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zh-CN" altLang="en-US" sz="6000" b="1" dirty="0">
              <a:latin typeface="+mn-ea"/>
              <a:ea typeface="+mn-ea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3549208" y="4010868"/>
            <a:ext cx="7287114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53086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latin typeface="+mn-ea"/>
              </a:rPr>
              <a:t>数据通路图</a:t>
            </a:r>
            <a:endParaRPr lang="zh-CN" altLang="en-US" sz="2200" b="1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>
                <a:solidFill>
                  <a:sysClr val="windowText" lastClr="000000"/>
                </a:solidFill>
                <a:latin typeface="Arial" panose="020B0604020202020204"/>
                <a:cs typeface="+mn-ea"/>
                <a:sym typeface="+mn-lt"/>
              </a:rPr>
              <a:t>设计方案</a:t>
            </a:r>
            <a:r>
              <a:rPr lang="en-US" altLang="zh-CN" dirty="0"/>
              <a:t>   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Design Scheme</a:t>
            </a:r>
            <a:endParaRPr lang="en-US" altLang="zh-CN" dirty="0"/>
          </a:p>
        </p:txBody>
      </p:sp>
      <p:pic>
        <p:nvPicPr>
          <p:cNvPr id="2" name="Picture 1" descr="tmpBFA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46555"/>
            <a:ext cx="12192000" cy="450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latin typeface="+mn-ea"/>
                <a:ea typeface="+mn-ea"/>
                <a:sym typeface="+mn-ea"/>
              </a:rPr>
              <a:t>指令部署</a:t>
            </a:r>
            <a:endParaRPr lang="zh-CN" altLang="en-US" sz="2200" b="1" dirty="0"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3605" y="1813950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+mn-lt"/>
              </a:rPr>
              <a:t>I </a:t>
            </a:r>
            <a:r>
              <a:rPr lang="zh-CN" altLang="en-US" sz="2000" b="1" dirty="0">
                <a:latin typeface="+mn-lt"/>
              </a:rPr>
              <a:t>型指令</a:t>
            </a:r>
            <a:endParaRPr lang="zh-CN" altLang="en-US" sz="2000" b="1" dirty="0">
              <a:latin typeface="+mn-lt"/>
            </a:endParaRPr>
          </a:p>
        </p:txBody>
      </p:sp>
      <p:graphicFrame>
        <p:nvGraphicFramePr>
          <p:cNvPr id="12" name="表格 12"/>
          <p:cNvGraphicFramePr>
            <a:graphicFrameLocks noGrp="1"/>
          </p:cNvGraphicFramePr>
          <p:nvPr/>
        </p:nvGraphicFramePr>
        <p:xfrm>
          <a:off x="1873040" y="2597327"/>
          <a:ext cx="8445920" cy="2913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862"/>
                <a:gridCol w="2604496"/>
                <a:gridCol w="1894179"/>
                <a:gridCol w="2763383"/>
              </a:tblGrid>
              <a:tr h="582774">
                <a:tc>
                  <a:txBody>
                    <a:bodyPr/>
                    <a:lstStyle/>
                    <a:p>
                      <a:r>
                        <a:rPr lang="zh-CN" altLang="en-US" dirty="0"/>
                        <a:t>指令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指令格式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示例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操作</a:t>
                      </a:r>
                      <a:endParaRPr lang="zh-CN" altLang="en-US" dirty="0"/>
                    </a:p>
                  </a:txBody>
                  <a:tcPr/>
                </a:tc>
              </a:tr>
              <a:tr h="582774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andi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</a:rPr>
                        <a:t>001100 </a:t>
                      </a:r>
                      <a:r>
                        <a:rPr lang="en-US" altLang="zh-CN" sz="1200" dirty="0" err="1">
                          <a:latin typeface="+mn-lt"/>
                        </a:rPr>
                        <a:t>rs</a:t>
                      </a:r>
                      <a:r>
                        <a:rPr lang="en-US" altLang="zh-CN" sz="1200" dirty="0">
                          <a:latin typeface="+mn-lt"/>
                        </a:rPr>
                        <a:t>(5) rt(5) </a:t>
                      </a:r>
                      <a:r>
                        <a:rPr lang="en-US" altLang="zh-CN" sz="1200" dirty="0" err="1">
                          <a:latin typeface="+mn-lt"/>
                        </a:rPr>
                        <a:t>imm</a:t>
                      </a:r>
                      <a:r>
                        <a:rPr lang="en-US" altLang="zh-CN" sz="1200" dirty="0">
                          <a:latin typeface="+mn-lt"/>
                        </a:rPr>
                        <a:t>(16)</a:t>
                      </a:r>
                      <a:endParaRPr lang="zh-CN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+mn-lt"/>
                        </a:rPr>
                        <a:t>andi</a:t>
                      </a:r>
                      <a:r>
                        <a:rPr lang="en-US" altLang="zh-CN" sz="1200" dirty="0">
                          <a:latin typeface="+mn-lt"/>
                        </a:rPr>
                        <a:t> </a:t>
                      </a:r>
                      <a:r>
                        <a:rPr lang="en-US" altLang="zh-CN" sz="1200" dirty="0" err="1">
                          <a:latin typeface="+mn-lt"/>
                        </a:rPr>
                        <a:t>rt,rs,imm</a:t>
                      </a:r>
                      <a:endParaRPr lang="zh-CN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</a:rPr>
                        <a:t>rt &lt;- </a:t>
                      </a:r>
                      <a:r>
                        <a:rPr lang="en-US" altLang="zh-CN" sz="1200" dirty="0" err="1">
                          <a:latin typeface="+mn-lt"/>
                        </a:rPr>
                        <a:t>rs</a:t>
                      </a:r>
                      <a:r>
                        <a:rPr lang="en-US" altLang="zh-CN" sz="1200" dirty="0">
                          <a:latin typeface="+mn-lt"/>
                        </a:rPr>
                        <a:t> AND (zero-extend)</a:t>
                      </a:r>
                      <a:r>
                        <a:rPr lang="en-US" altLang="zh-CN" sz="1200" dirty="0" err="1">
                          <a:latin typeface="+mn-lt"/>
                        </a:rPr>
                        <a:t>imm</a:t>
                      </a:r>
                      <a:endParaRPr lang="zh-CN" altLang="en-US" sz="1200" dirty="0">
                        <a:latin typeface="+mn-lt"/>
                      </a:endParaRPr>
                    </a:p>
                  </a:txBody>
                  <a:tcPr/>
                </a:tc>
              </a:tr>
              <a:tr h="582774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ori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</a:rPr>
                        <a:t>001101 </a:t>
                      </a:r>
                      <a:r>
                        <a:rPr lang="en-US" altLang="zh-CN" sz="1200" dirty="0" err="1">
                          <a:latin typeface="+mn-lt"/>
                        </a:rPr>
                        <a:t>rs</a:t>
                      </a:r>
                      <a:r>
                        <a:rPr lang="en-US" altLang="zh-CN" sz="1200" dirty="0">
                          <a:latin typeface="+mn-lt"/>
                        </a:rPr>
                        <a:t>(5) rt(5) </a:t>
                      </a:r>
                      <a:r>
                        <a:rPr lang="en-US" altLang="zh-CN" sz="1200" dirty="0" err="1">
                          <a:latin typeface="+mn-lt"/>
                        </a:rPr>
                        <a:t>imm</a:t>
                      </a:r>
                      <a:r>
                        <a:rPr lang="en-US" altLang="zh-CN" sz="1200" dirty="0">
                          <a:latin typeface="+mn-lt"/>
                        </a:rPr>
                        <a:t>(16)</a:t>
                      </a:r>
                      <a:endParaRPr lang="zh-CN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+mn-lt"/>
                        </a:rPr>
                        <a:t>ori</a:t>
                      </a:r>
                      <a:r>
                        <a:rPr lang="en-US" altLang="zh-CN" sz="1200" dirty="0">
                          <a:latin typeface="+mn-lt"/>
                        </a:rPr>
                        <a:t> </a:t>
                      </a:r>
                      <a:r>
                        <a:rPr lang="en-US" altLang="zh-CN" sz="1200" dirty="0" err="1">
                          <a:latin typeface="+mn-lt"/>
                        </a:rPr>
                        <a:t>rt,rs,imm</a:t>
                      </a:r>
                      <a:endParaRPr lang="zh-CN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</a:rPr>
                        <a:t>rt &lt;- </a:t>
                      </a:r>
                      <a:r>
                        <a:rPr lang="en-US" altLang="zh-CN" sz="1200" dirty="0" err="1">
                          <a:latin typeface="+mn-lt"/>
                        </a:rPr>
                        <a:t>rs</a:t>
                      </a:r>
                      <a:r>
                        <a:rPr lang="en-US" altLang="zh-CN" sz="1200" dirty="0">
                          <a:latin typeface="+mn-lt"/>
                        </a:rPr>
                        <a:t> OR (zero-extend)</a:t>
                      </a:r>
                      <a:r>
                        <a:rPr lang="en-US" altLang="zh-CN" sz="1200" dirty="0" err="1">
                          <a:latin typeface="+mn-lt"/>
                        </a:rPr>
                        <a:t>imm</a:t>
                      </a:r>
                      <a:endParaRPr lang="zh-CN" altLang="en-US" sz="1200" dirty="0">
                        <a:latin typeface="+mn-lt"/>
                      </a:endParaRPr>
                    </a:p>
                  </a:txBody>
                  <a:tcPr/>
                </a:tc>
              </a:tr>
              <a:tr h="582774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xori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</a:rPr>
                        <a:t>001110 </a:t>
                      </a:r>
                      <a:r>
                        <a:rPr lang="en-US" altLang="zh-CN" sz="1200" dirty="0" err="1">
                          <a:latin typeface="+mn-lt"/>
                        </a:rPr>
                        <a:t>rs</a:t>
                      </a:r>
                      <a:r>
                        <a:rPr lang="en-US" altLang="zh-CN" sz="1200" dirty="0">
                          <a:latin typeface="+mn-lt"/>
                        </a:rPr>
                        <a:t>(5) rt(5) </a:t>
                      </a:r>
                      <a:r>
                        <a:rPr lang="en-US" altLang="zh-CN" sz="1200" dirty="0" err="1">
                          <a:latin typeface="+mn-lt"/>
                        </a:rPr>
                        <a:t>imm</a:t>
                      </a:r>
                      <a:r>
                        <a:rPr lang="en-US" altLang="zh-CN" sz="1200" dirty="0">
                          <a:latin typeface="+mn-lt"/>
                        </a:rPr>
                        <a:t>(16)</a:t>
                      </a:r>
                      <a:endParaRPr lang="zh-CN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+mn-lt"/>
                        </a:rPr>
                        <a:t>xori</a:t>
                      </a:r>
                      <a:r>
                        <a:rPr lang="en-US" altLang="zh-CN" sz="1200" dirty="0">
                          <a:latin typeface="+mn-lt"/>
                        </a:rPr>
                        <a:t> </a:t>
                      </a:r>
                      <a:r>
                        <a:rPr lang="en-US" altLang="zh-CN" sz="1200" dirty="0" err="1">
                          <a:latin typeface="+mn-lt"/>
                        </a:rPr>
                        <a:t>rt,rs,imm</a:t>
                      </a:r>
                      <a:endParaRPr lang="zh-CN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200" dirty="0">
                          <a:latin typeface="+mn-lt"/>
                        </a:rPr>
                        <a:t>rt &lt;- rs XOR (zero-extend)imm</a:t>
                      </a:r>
                      <a:endParaRPr lang="zh-CN" altLang="en-US" sz="1200" dirty="0">
                        <a:latin typeface="+mn-lt"/>
                      </a:endParaRPr>
                    </a:p>
                  </a:txBody>
                  <a:tcPr/>
                </a:tc>
              </a:tr>
              <a:tr h="582774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lui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200" dirty="0">
                          <a:latin typeface="+mn-lt"/>
                        </a:rPr>
                        <a:t>001111 00000 rt(5) imm(16)</a:t>
                      </a:r>
                      <a:endParaRPr lang="zh-CN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+mn-lt"/>
                        </a:rPr>
                        <a:t>lui</a:t>
                      </a:r>
                      <a:r>
                        <a:rPr lang="en-US" altLang="zh-CN" sz="1200" dirty="0">
                          <a:latin typeface="+mn-lt"/>
                        </a:rPr>
                        <a:t> </a:t>
                      </a:r>
                      <a:r>
                        <a:rPr lang="en-US" altLang="zh-CN" sz="1200" dirty="0" err="1">
                          <a:latin typeface="+mn-lt"/>
                        </a:rPr>
                        <a:t>rt,imm</a:t>
                      </a:r>
                      <a:endParaRPr lang="zh-CN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+mn-lt"/>
                        </a:rPr>
                        <a:t>rt &lt;- {</a:t>
                      </a:r>
                      <a:r>
                        <a:rPr lang="en-US" altLang="zh-CN" sz="1200" dirty="0" err="1">
                          <a:latin typeface="+mn-lt"/>
                        </a:rPr>
                        <a:t>imm</a:t>
                      </a:r>
                      <a:r>
                        <a:rPr lang="en-US" altLang="zh-CN" sz="1200" dirty="0">
                          <a:latin typeface="+mn-lt"/>
                        </a:rPr>
                        <a:t> , 16'b0}</a:t>
                      </a:r>
                      <a:endParaRPr lang="zh-CN" altLang="en-US" sz="120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>
                <a:solidFill>
                  <a:sysClr val="windowText" lastClr="000000"/>
                </a:solidFill>
                <a:latin typeface="Arial" panose="020B0604020202020204"/>
                <a:cs typeface="+mn-ea"/>
                <a:sym typeface="+mn-lt"/>
              </a:rPr>
              <a:t>设计方案</a:t>
            </a:r>
            <a:r>
              <a:rPr lang="en-US" altLang="zh-CN" dirty="0"/>
              <a:t>   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Design Scheme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latin typeface="+mn-ea"/>
                <a:ea typeface="+mn-ea"/>
                <a:sym typeface="+mn-ea"/>
              </a:rPr>
              <a:t>指令部署</a:t>
            </a:r>
            <a:endParaRPr lang="zh-CN" altLang="en-US" sz="2200" b="1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>
                <a:solidFill>
                  <a:sysClr val="windowText" lastClr="000000"/>
                </a:solidFill>
                <a:latin typeface="Arial" panose="020B0604020202020204"/>
                <a:cs typeface="+mn-ea"/>
                <a:sym typeface="+mn-lt"/>
              </a:rPr>
              <a:t>设计方案</a:t>
            </a:r>
            <a:r>
              <a:rPr lang="en-US" altLang="zh-CN" dirty="0"/>
              <a:t>   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Design Scheme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5202637" y="1800720"/>
            <a:ext cx="1316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+mn-lt"/>
              </a:rPr>
              <a:t>J,R</a:t>
            </a:r>
            <a:r>
              <a:rPr lang="zh-CN" altLang="en-US" sz="2000" b="1" dirty="0">
                <a:latin typeface="+mn-lt"/>
              </a:rPr>
              <a:t>型指令</a:t>
            </a:r>
            <a:endParaRPr lang="zh-CN" altLang="en-US" sz="2000" b="1" dirty="0">
              <a:latin typeface="+mn-lt"/>
            </a:endParaRPr>
          </a:p>
        </p:txBody>
      </p:sp>
      <p:graphicFrame>
        <p:nvGraphicFramePr>
          <p:cNvPr id="2" name="表格 4"/>
          <p:cNvGraphicFramePr>
            <a:graphicFrameLocks noGrp="1"/>
          </p:cNvGraphicFramePr>
          <p:nvPr/>
        </p:nvGraphicFramePr>
        <p:xfrm>
          <a:off x="2429061" y="2566241"/>
          <a:ext cx="686334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2669"/>
                <a:gridCol w="1372669"/>
                <a:gridCol w="1372669"/>
                <a:gridCol w="1372669"/>
                <a:gridCol w="1372669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xor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nor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sll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srl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sra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sllv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srlv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srav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add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addu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sub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subu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slt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sltu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nop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925901" y="4781740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n-lt"/>
              </a:rPr>
              <a:t>包括跳转指令、逻辑运算、逻辑左移右移、算术右移，</a:t>
            </a:r>
            <a:endParaRPr lang="en-US" altLang="zh-CN" sz="2000" dirty="0">
              <a:latin typeface="+mn-lt"/>
            </a:endParaRPr>
          </a:p>
          <a:p>
            <a:r>
              <a:rPr lang="zh-CN" altLang="en-US" sz="2000" dirty="0">
                <a:latin typeface="+mn-lt"/>
              </a:rPr>
              <a:t>以及无符号数和有符号数的运算与比较</a:t>
            </a:r>
            <a:endParaRPr lang="zh-CN" altLang="en-US" sz="20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latin typeface="+mn-ea"/>
                <a:ea typeface="+mn-ea"/>
                <a:sym typeface="+mn-ea"/>
              </a:rPr>
              <a:t>模块化设计</a:t>
            </a:r>
            <a:endParaRPr lang="zh-CN" altLang="en-US" sz="2200" b="1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>
                <a:solidFill>
                  <a:sysClr val="windowText" lastClr="000000"/>
                </a:solidFill>
                <a:latin typeface="Arial" panose="020B0604020202020204"/>
                <a:cs typeface="+mn-ea"/>
                <a:sym typeface="+mn-lt"/>
              </a:rPr>
              <a:t>设计方案</a:t>
            </a:r>
            <a:r>
              <a:rPr lang="en-US" altLang="zh-CN" dirty="0"/>
              <a:t>   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Design Scheme</a:t>
            </a:r>
            <a:endParaRPr lang="en-US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7824692" y="5127836"/>
            <a:ext cx="298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+mn-lt"/>
              </a:rPr>
              <a:t>Inst_rom</a:t>
            </a:r>
            <a:r>
              <a:rPr lang="en-US" altLang="zh-CN" b="1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指令存储区</a:t>
            </a:r>
            <a:endParaRPr lang="en-US" altLang="zh-CN" dirty="0">
              <a:latin typeface="+mn-lt"/>
            </a:endParaRPr>
          </a:p>
          <a:p>
            <a:r>
              <a:rPr lang="zh-CN" altLang="en-US" dirty="0">
                <a:latin typeface="+mn-lt"/>
              </a:rPr>
              <a:t>以数组存放所有所需指令</a:t>
            </a:r>
            <a:endParaRPr lang="en-US" altLang="zh-CN" dirty="0">
              <a:latin typeface="+mn-lt"/>
            </a:endParaRPr>
          </a:p>
        </p:txBody>
      </p:sp>
      <p:sp>
        <p:nvSpPr>
          <p:cNvPr id="29" name="图形 125"/>
          <p:cNvSpPr/>
          <p:nvPr/>
        </p:nvSpPr>
        <p:spPr>
          <a:xfrm>
            <a:off x="2879096" y="1666859"/>
            <a:ext cx="523125" cy="523125"/>
          </a:xfrm>
          <a:custGeom>
            <a:avLst/>
            <a:gdLst>
              <a:gd name="connsiteX0" fmla="*/ 529920 w 523125"/>
              <a:gd name="connsiteY0" fmla="*/ 167026 h 523125"/>
              <a:gd name="connsiteX1" fmla="*/ 419962 w 523125"/>
              <a:gd name="connsiteY1" fmla="*/ 273068 h 523125"/>
              <a:gd name="connsiteX2" fmla="*/ 397400 w 523125"/>
              <a:gd name="connsiteY2" fmla="*/ 249139 h 523125"/>
              <a:gd name="connsiteX3" fmla="*/ 480628 w 523125"/>
              <a:gd name="connsiteY3" fmla="*/ 168882 h 523125"/>
              <a:gd name="connsiteX4" fmla="*/ 481134 w 523125"/>
              <a:gd name="connsiteY4" fmla="*/ 140262 h 523125"/>
              <a:gd name="connsiteX5" fmla="*/ 406817 w 523125"/>
              <a:gd name="connsiteY5" fmla="*/ 63211 h 523125"/>
              <a:gd name="connsiteX6" fmla="*/ 392608 w 523125"/>
              <a:gd name="connsiteY6" fmla="*/ 57034 h 523125"/>
              <a:gd name="connsiteX7" fmla="*/ 378197 w 523125"/>
              <a:gd name="connsiteY7" fmla="*/ 62688 h 523125"/>
              <a:gd name="connsiteX8" fmla="*/ 312603 w 523125"/>
              <a:gd name="connsiteY8" fmla="*/ 125918 h 523125"/>
              <a:gd name="connsiteX9" fmla="*/ 369557 w 523125"/>
              <a:gd name="connsiteY9" fmla="*/ 184896 h 523125"/>
              <a:gd name="connsiteX10" fmla="*/ 368966 w 523125"/>
              <a:gd name="connsiteY10" fmla="*/ 202548 h 523125"/>
              <a:gd name="connsiteX11" fmla="*/ 356276 w 523125"/>
              <a:gd name="connsiteY11" fmla="*/ 205467 h 523125"/>
              <a:gd name="connsiteX12" fmla="*/ 273656 w 523125"/>
              <a:gd name="connsiteY12" fmla="*/ 117869 h 523125"/>
              <a:gd name="connsiteX13" fmla="*/ 381757 w 523125"/>
              <a:gd name="connsiteY13" fmla="*/ 13531 h 523125"/>
              <a:gd name="connsiteX14" fmla="*/ 405146 w 523125"/>
              <a:gd name="connsiteY14" fmla="*/ 14155 h 523125"/>
              <a:gd name="connsiteX15" fmla="*/ 530105 w 523125"/>
              <a:gd name="connsiteY15" fmla="*/ 143688 h 523125"/>
              <a:gd name="connsiteX16" fmla="*/ 529920 w 523125"/>
              <a:gd name="connsiteY16" fmla="*/ 167026 h 523125"/>
              <a:gd name="connsiteX17" fmla="*/ 156594 w 523125"/>
              <a:gd name="connsiteY17" fmla="*/ 481424 h 523125"/>
              <a:gd name="connsiteX18" fmla="*/ 142217 w 523125"/>
              <a:gd name="connsiteY18" fmla="*/ 487060 h 523125"/>
              <a:gd name="connsiteX19" fmla="*/ 127974 w 523125"/>
              <a:gd name="connsiteY19" fmla="*/ 480901 h 523125"/>
              <a:gd name="connsiteX20" fmla="*/ 53673 w 523125"/>
              <a:gd name="connsiteY20" fmla="*/ 403816 h 523125"/>
              <a:gd name="connsiteX21" fmla="*/ 54180 w 523125"/>
              <a:gd name="connsiteY21" fmla="*/ 375246 h 523125"/>
              <a:gd name="connsiteX22" fmla="*/ 88352 w 523125"/>
              <a:gd name="connsiteY22" fmla="*/ 410734 h 523125"/>
              <a:gd name="connsiteX23" fmla="*/ 105665 w 523125"/>
              <a:gd name="connsiteY23" fmla="*/ 411089 h 523125"/>
              <a:gd name="connsiteX24" fmla="*/ 105918 w 523125"/>
              <a:gd name="connsiteY24" fmla="*/ 393809 h 523125"/>
              <a:gd name="connsiteX25" fmla="*/ 71797 w 523125"/>
              <a:gd name="connsiteY25" fmla="*/ 358253 h 523125"/>
              <a:gd name="connsiteX26" fmla="*/ 80893 w 523125"/>
              <a:gd name="connsiteY26" fmla="*/ 349461 h 523125"/>
              <a:gd name="connsiteX27" fmla="*/ 115065 w 523125"/>
              <a:gd name="connsiteY27" fmla="*/ 384966 h 523125"/>
              <a:gd name="connsiteX28" fmla="*/ 132378 w 523125"/>
              <a:gd name="connsiteY28" fmla="*/ 385321 h 523125"/>
              <a:gd name="connsiteX29" fmla="*/ 132632 w 523125"/>
              <a:gd name="connsiteY29" fmla="*/ 368024 h 523125"/>
              <a:gd name="connsiteX30" fmla="*/ 98477 w 523125"/>
              <a:gd name="connsiteY30" fmla="*/ 332569 h 523125"/>
              <a:gd name="connsiteX31" fmla="*/ 107589 w 523125"/>
              <a:gd name="connsiteY31" fmla="*/ 323778 h 523125"/>
              <a:gd name="connsiteX32" fmla="*/ 141727 w 523125"/>
              <a:gd name="connsiteY32" fmla="*/ 359232 h 523125"/>
              <a:gd name="connsiteX33" fmla="*/ 159041 w 523125"/>
              <a:gd name="connsiteY33" fmla="*/ 359586 h 523125"/>
              <a:gd name="connsiteX34" fmla="*/ 159345 w 523125"/>
              <a:gd name="connsiteY34" fmla="*/ 342273 h 523125"/>
              <a:gd name="connsiteX35" fmla="*/ 125173 w 523125"/>
              <a:gd name="connsiteY35" fmla="*/ 306818 h 523125"/>
              <a:gd name="connsiteX36" fmla="*/ 134268 w 523125"/>
              <a:gd name="connsiteY36" fmla="*/ 298026 h 523125"/>
              <a:gd name="connsiteX37" fmla="*/ 168440 w 523125"/>
              <a:gd name="connsiteY37" fmla="*/ 333464 h 523125"/>
              <a:gd name="connsiteX38" fmla="*/ 185754 w 523125"/>
              <a:gd name="connsiteY38" fmla="*/ 333818 h 523125"/>
              <a:gd name="connsiteX39" fmla="*/ 189213 w 523125"/>
              <a:gd name="connsiteY39" fmla="*/ 327608 h 523125"/>
              <a:gd name="connsiteX40" fmla="*/ 125949 w 523125"/>
              <a:gd name="connsiteY40" fmla="*/ 260446 h 523125"/>
              <a:gd name="connsiteX41" fmla="*/ 4888 w 523125"/>
              <a:gd name="connsiteY41" fmla="*/ 377119 h 523125"/>
              <a:gd name="connsiteX42" fmla="*/ 4668 w 523125"/>
              <a:gd name="connsiteY42" fmla="*/ 400458 h 523125"/>
              <a:gd name="connsiteX43" fmla="*/ 129628 w 523125"/>
              <a:gd name="connsiteY43" fmla="*/ 530058 h 523125"/>
              <a:gd name="connsiteX44" fmla="*/ 152949 w 523125"/>
              <a:gd name="connsiteY44" fmla="*/ 530615 h 523125"/>
              <a:gd name="connsiteX45" fmla="*/ 272205 w 523125"/>
              <a:gd name="connsiteY45" fmla="*/ 415645 h 523125"/>
              <a:gd name="connsiteX46" fmla="*/ 249660 w 523125"/>
              <a:gd name="connsiteY46" fmla="*/ 391733 h 523125"/>
              <a:gd name="connsiteX47" fmla="*/ 156594 w 523125"/>
              <a:gd name="connsiteY47" fmla="*/ 481424 h 523125"/>
              <a:gd name="connsiteX48" fmla="*/ 374940 w 523125"/>
              <a:gd name="connsiteY48" fmla="*/ 162925 h 523125"/>
              <a:gd name="connsiteX49" fmla="*/ 375986 w 523125"/>
              <a:gd name="connsiteY49" fmla="*/ 104841 h 523125"/>
              <a:gd name="connsiteX50" fmla="*/ 434036 w 523125"/>
              <a:gd name="connsiteY50" fmla="*/ 105871 h 523125"/>
              <a:gd name="connsiteX51" fmla="*/ 432990 w 523125"/>
              <a:gd name="connsiteY51" fmla="*/ 163954 h 523125"/>
              <a:gd name="connsiteX52" fmla="*/ 374940 w 523125"/>
              <a:gd name="connsiteY52" fmla="*/ 162925 h 523125"/>
              <a:gd name="connsiteX53" fmla="*/ 392574 w 523125"/>
              <a:gd name="connsiteY53" fmla="*/ 145915 h 523125"/>
              <a:gd name="connsiteX54" fmla="*/ 415980 w 523125"/>
              <a:gd name="connsiteY54" fmla="*/ 146303 h 523125"/>
              <a:gd name="connsiteX55" fmla="*/ 416368 w 523125"/>
              <a:gd name="connsiteY55" fmla="*/ 122931 h 523125"/>
              <a:gd name="connsiteX56" fmla="*/ 392996 w 523125"/>
              <a:gd name="connsiteY56" fmla="*/ 122493 h 523125"/>
              <a:gd name="connsiteX57" fmla="*/ 392574 w 523125"/>
              <a:gd name="connsiteY57" fmla="*/ 145915 h 523125"/>
              <a:gd name="connsiteX58" fmla="*/ 458927 w 523125"/>
              <a:gd name="connsiteY58" fmla="*/ 356329 h 523125"/>
              <a:gd name="connsiteX59" fmla="*/ 351382 w 523125"/>
              <a:gd name="connsiteY59" fmla="*/ 457664 h 523125"/>
              <a:gd name="connsiteX60" fmla="*/ 111723 w 523125"/>
              <a:gd name="connsiteY60" fmla="*/ 203358 h 523125"/>
              <a:gd name="connsiteX61" fmla="*/ 219302 w 523125"/>
              <a:gd name="connsiteY61" fmla="*/ 102023 h 523125"/>
              <a:gd name="connsiteX62" fmla="*/ 458927 w 523125"/>
              <a:gd name="connsiteY62" fmla="*/ 356329 h 523125"/>
              <a:gd name="connsiteX63" fmla="*/ 237341 w 523125"/>
              <a:gd name="connsiteY63" fmla="*/ 172932 h 523125"/>
              <a:gd name="connsiteX64" fmla="*/ 234793 w 523125"/>
              <a:gd name="connsiteY64" fmla="*/ 166317 h 523125"/>
              <a:gd name="connsiteX65" fmla="*/ 223082 w 523125"/>
              <a:gd name="connsiteY65" fmla="*/ 153931 h 523125"/>
              <a:gd name="connsiteX66" fmla="*/ 210020 w 523125"/>
              <a:gd name="connsiteY66" fmla="*/ 153543 h 523125"/>
              <a:gd name="connsiteX67" fmla="*/ 203675 w 523125"/>
              <a:gd name="connsiteY67" fmla="*/ 159499 h 523125"/>
              <a:gd name="connsiteX68" fmla="*/ 203270 w 523125"/>
              <a:gd name="connsiteY68" fmla="*/ 172561 h 523125"/>
              <a:gd name="connsiteX69" fmla="*/ 214914 w 523125"/>
              <a:gd name="connsiteY69" fmla="*/ 185031 h 523125"/>
              <a:gd name="connsiteX70" fmla="*/ 221428 w 523125"/>
              <a:gd name="connsiteY70" fmla="*/ 187917 h 523125"/>
              <a:gd name="connsiteX71" fmla="*/ 234405 w 523125"/>
              <a:gd name="connsiteY71" fmla="*/ 179429 h 523125"/>
              <a:gd name="connsiteX72" fmla="*/ 237341 w 523125"/>
              <a:gd name="connsiteY72" fmla="*/ 172932 h 523125"/>
              <a:gd name="connsiteX73" fmla="*/ 403830 w 523125"/>
              <a:gd name="connsiteY73" fmla="*/ 359215 h 523125"/>
              <a:gd name="connsiteX74" fmla="*/ 404201 w 523125"/>
              <a:gd name="connsiteY74" fmla="*/ 346120 h 523125"/>
              <a:gd name="connsiteX75" fmla="*/ 269555 w 523125"/>
              <a:gd name="connsiteY75" fmla="*/ 203273 h 523125"/>
              <a:gd name="connsiteX76" fmla="*/ 263075 w 523125"/>
              <a:gd name="connsiteY76" fmla="*/ 200354 h 523125"/>
              <a:gd name="connsiteX77" fmla="*/ 256477 w 523125"/>
              <a:gd name="connsiteY77" fmla="*/ 202851 h 523125"/>
              <a:gd name="connsiteX78" fmla="*/ 250115 w 523125"/>
              <a:gd name="connsiteY78" fmla="*/ 208859 h 523125"/>
              <a:gd name="connsiteX79" fmla="*/ 249727 w 523125"/>
              <a:gd name="connsiteY79" fmla="*/ 221920 h 523125"/>
              <a:gd name="connsiteX80" fmla="*/ 384339 w 523125"/>
              <a:gd name="connsiteY80" fmla="*/ 364784 h 523125"/>
              <a:gd name="connsiteX81" fmla="*/ 390870 w 523125"/>
              <a:gd name="connsiteY81" fmla="*/ 367720 h 523125"/>
              <a:gd name="connsiteX82" fmla="*/ 397518 w 523125"/>
              <a:gd name="connsiteY82" fmla="*/ 365189 h 523125"/>
              <a:gd name="connsiteX83" fmla="*/ 403830 w 523125"/>
              <a:gd name="connsiteY83" fmla="*/ 359215 h 523125"/>
              <a:gd name="connsiteX84" fmla="*/ 100839 w 523125"/>
              <a:gd name="connsiteY84" fmla="*/ 191764 h 523125"/>
              <a:gd name="connsiteX85" fmla="*/ 208383 w 523125"/>
              <a:gd name="connsiteY85" fmla="*/ 90396 h 523125"/>
              <a:gd name="connsiteX86" fmla="*/ 180607 w 523125"/>
              <a:gd name="connsiteY86" fmla="*/ 60933 h 523125"/>
              <a:gd name="connsiteX87" fmla="*/ 73080 w 523125"/>
              <a:gd name="connsiteY87" fmla="*/ 162318 h 523125"/>
              <a:gd name="connsiteX88" fmla="*/ 100839 w 523125"/>
              <a:gd name="connsiteY88" fmla="*/ 191764 h 523125"/>
              <a:gd name="connsiteX89" fmla="*/ 25138 w 523125"/>
              <a:gd name="connsiteY89" fmla="*/ 111389 h 523125"/>
              <a:gd name="connsiteX90" fmla="*/ 16413 w 523125"/>
              <a:gd name="connsiteY90" fmla="*/ 88489 h 523125"/>
              <a:gd name="connsiteX91" fmla="*/ 26471 w 523125"/>
              <a:gd name="connsiteY91" fmla="*/ 66181 h 523125"/>
              <a:gd name="connsiteX92" fmla="*/ 87423 w 523125"/>
              <a:gd name="connsiteY92" fmla="*/ 8755 h 523125"/>
              <a:gd name="connsiteX93" fmla="*/ 132632 w 523125"/>
              <a:gd name="connsiteY93" fmla="*/ 10054 h 523125"/>
              <a:gd name="connsiteX94" fmla="*/ 170415 w 523125"/>
              <a:gd name="connsiteY94" fmla="*/ 50133 h 523125"/>
              <a:gd name="connsiteX95" fmla="*/ 62870 w 523125"/>
              <a:gd name="connsiteY95" fmla="*/ 151467 h 523125"/>
              <a:gd name="connsiteX96" fmla="*/ 25138 w 523125"/>
              <a:gd name="connsiteY96" fmla="*/ 111389 h 523125"/>
              <a:gd name="connsiteX97" fmla="*/ 44325 w 523125"/>
              <a:gd name="connsiteY97" fmla="*/ 89333 h 523125"/>
              <a:gd name="connsiteX98" fmla="*/ 64068 w 523125"/>
              <a:gd name="connsiteY98" fmla="*/ 110326 h 523125"/>
              <a:gd name="connsiteX99" fmla="*/ 129257 w 523125"/>
              <a:gd name="connsiteY99" fmla="*/ 48901 h 523125"/>
              <a:gd name="connsiteX100" fmla="*/ 109462 w 523125"/>
              <a:gd name="connsiteY100" fmla="*/ 27942 h 523125"/>
              <a:gd name="connsiteX101" fmla="*/ 44325 w 523125"/>
              <a:gd name="connsiteY101" fmla="*/ 89333 h 523125"/>
              <a:gd name="connsiteX102" fmla="*/ 513500 w 523125"/>
              <a:gd name="connsiteY102" fmla="*/ 501100 h 523125"/>
              <a:gd name="connsiteX103" fmla="*/ 509248 w 523125"/>
              <a:gd name="connsiteY103" fmla="*/ 517469 h 523125"/>
              <a:gd name="connsiteX104" fmla="*/ 492643 w 523125"/>
              <a:gd name="connsiteY104" fmla="*/ 520743 h 523125"/>
              <a:gd name="connsiteX105" fmla="*/ 365000 w 523125"/>
              <a:gd name="connsiteY105" fmla="*/ 472041 h 523125"/>
              <a:gd name="connsiteX106" fmla="*/ 472427 w 523125"/>
              <a:gd name="connsiteY106" fmla="*/ 370673 h 523125"/>
              <a:gd name="connsiteX107" fmla="*/ 513500 w 523125"/>
              <a:gd name="connsiteY107" fmla="*/ 501100 h 523125"/>
              <a:gd name="connsiteX108" fmla="*/ 479396 w 523125"/>
              <a:gd name="connsiteY108" fmla="*/ 457309 h 523125"/>
              <a:gd name="connsiteX109" fmla="*/ 463247 w 523125"/>
              <a:gd name="connsiteY109" fmla="*/ 406026 h 523125"/>
              <a:gd name="connsiteX110" fmla="*/ 400792 w 523125"/>
              <a:gd name="connsiteY110" fmla="*/ 464937 h 523125"/>
              <a:gd name="connsiteX111" fmla="*/ 451046 w 523125"/>
              <a:gd name="connsiteY111" fmla="*/ 484107 h 523125"/>
              <a:gd name="connsiteX112" fmla="*/ 479396 w 523125"/>
              <a:gd name="connsiteY112" fmla="*/ 457309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23125" h="523125">
                <a:moveTo>
                  <a:pt x="529920" y="167026"/>
                </a:moveTo>
                <a:lnTo>
                  <a:pt x="419962" y="273068"/>
                </a:lnTo>
                <a:lnTo>
                  <a:pt x="397400" y="249139"/>
                </a:lnTo>
                <a:lnTo>
                  <a:pt x="480628" y="168882"/>
                </a:lnTo>
                <a:cubicBezTo>
                  <a:pt x="488660" y="161119"/>
                  <a:pt x="488897" y="148311"/>
                  <a:pt x="481134" y="140262"/>
                </a:cubicBezTo>
                <a:lnTo>
                  <a:pt x="406817" y="63211"/>
                </a:lnTo>
                <a:cubicBezTo>
                  <a:pt x="403070" y="59329"/>
                  <a:pt x="397991" y="57119"/>
                  <a:pt x="392608" y="57034"/>
                </a:cubicBezTo>
                <a:cubicBezTo>
                  <a:pt x="387242" y="56916"/>
                  <a:pt x="382078" y="58958"/>
                  <a:pt x="378197" y="62688"/>
                </a:cubicBezTo>
                <a:lnTo>
                  <a:pt x="312603" y="125918"/>
                </a:lnTo>
                <a:lnTo>
                  <a:pt x="369557" y="184896"/>
                </a:lnTo>
                <a:cubicBezTo>
                  <a:pt x="374231" y="189773"/>
                  <a:pt x="373843" y="197806"/>
                  <a:pt x="368966" y="202548"/>
                </a:cubicBezTo>
                <a:cubicBezTo>
                  <a:pt x="365540" y="205821"/>
                  <a:pt x="360528" y="206851"/>
                  <a:pt x="356276" y="205467"/>
                </a:cubicBezTo>
                <a:lnTo>
                  <a:pt x="273656" y="117869"/>
                </a:lnTo>
                <a:lnTo>
                  <a:pt x="381757" y="13531"/>
                </a:lnTo>
                <a:cubicBezTo>
                  <a:pt x="388322" y="7270"/>
                  <a:pt x="398852" y="7624"/>
                  <a:pt x="405146" y="14155"/>
                </a:cubicBezTo>
                <a:lnTo>
                  <a:pt x="530105" y="143688"/>
                </a:lnTo>
                <a:cubicBezTo>
                  <a:pt x="536400" y="150218"/>
                  <a:pt x="536400" y="160731"/>
                  <a:pt x="529920" y="167026"/>
                </a:cubicBezTo>
                <a:close/>
                <a:moveTo>
                  <a:pt x="156594" y="481424"/>
                </a:moveTo>
                <a:cubicBezTo>
                  <a:pt x="152763" y="485136"/>
                  <a:pt x="147566" y="487178"/>
                  <a:pt x="142217" y="487060"/>
                </a:cubicBezTo>
                <a:cubicBezTo>
                  <a:pt x="136833" y="486959"/>
                  <a:pt x="131720" y="484748"/>
                  <a:pt x="127974" y="480901"/>
                </a:cubicBezTo>
                <a:lnTo>
                  <a:pt x="53673" y="403816"/>
                </a:lnTo>
                <a:cubicBezTo>
                  <a:pt x="45928" y="395766"/>
                  <a:pt x="46130" y="383076"/>
                  <a:pt x="54180" y="375246"/>
                </a:cubicBezTo>
                <a:lnTo>
                  <a:pt x="88352" y="410734"/>
                </a:lnTo>
                <a:cubicBezTo>
                  <a:pt x="93060" y="415611"/>
                  <a:pt x="100788" y="415746"/>
                  <a:pt x="105665" y="411089"/>
                </a:cubicBezTo>
                <a:cubicBezTo>
                  <a:pt x="110542" y="406414"/>
                  <a:pt x="110643" y="398703"/>
                  <a:pt x="105918" y="393809"/>
                </a:cubicBezTo>
                <a:lnTo>
                  <a:pt x="71797" y="358253"/>
                </a:lnTo>
                <a:lnTo>
                  <a:pt x="80893" y="349461"/>
                </a:lnTo>
                <a:lnTo>
                  <a:pt x="115065" y="384966"/>
                </a:lnTo>
                <a:cubicBezTo>
                  <a:pt x="119739" y="389809"/>
                  <a:pt x="127468" y="389978"/>
                  <a:pt x="132378" y="385321"/>
                </a:cubicBezTo>
                <a:cubicBezTo>
                  <a:pt x="137238" y="380613"/>
                  <a:pt x="137357" y="372934"/>
                  <a:pt x="132632" y="368024"/>
                </a:cubicBezTo>
                <a:lnTo>
                  <a:pt x="98477" y="332569"/>
                </a:lnTo>
                <a:lnTo>
                  <a:pt x="107589" y="323778"/>
                </a:lnTo>
                <a:lnTo>
                  <a:pt x="141727" y="359232"/>
                </a:lnTo>
                <a:cubicBezTo>
                  <a:pt x="146435" y="364075"/>
                  <a:pt x="154198" y="364244"/>
                  <a:pt x="159041" y="359586"/>
                </a:cubicBezTo>
                <a:cubicBezTo>
                  <a:pt x="163952" y="354878"/>
                  <a:pt x="164036" y="347183"/>
                  <a:pt x="159345" y="342273"/>
                </a:cubicBezTo>
                <a:lnTo>
                  <a:pt x="125173" y="306818"/>
                </a:lnTo>
                <a:lnTo>
                  <a:pt x="134268" y="298026"/>
                </a:lnTo>
                <a:lnTo>
                  <a:pt x="168440" y="333464"/>
                </a:lnTo>
                <a:cubicBezTo>
                  <a:pt x="173132" y="338374"/>
                  <a:pt x="180860" y="338526"/>
                  <a:pt x="185754" y="333818"/>
                </a:cubicBezTo>
                <a:cubicBezTo>
                  <a:pt x="187560" y="332080"/>
                  <a:pt x="188741" y="329869"/>
                  <a:pt x="189213" y="327608"/>
                </a:cubicBezTo>
                <a:lnTo>
                  <a:pt x="125949" y="260446"/>
                </a:lnTo>
                <a:lnTo>
                  <a:pt x="4888" y="377119"/>
                </a:lnTo>
                <a:cubicBezTo>
                  <a:pt x="-1592" y="383414"/>
                  <a:pt x="-1592" y="393961"/>
                  <a:pt x="4668" y="400458"/>
                </a:cubicBezTo>
                <a:lnTo>
                  <a:pt x="129628" y="530058"/>
                </a:lnTo>
                <a:cubicBezTo>
                  <a:pt x="135905" y="536571"/>
                  <a:pt x="146469" y="536943"/>
                  <a:pt x="152949" y="530615"/>
                </a:cubicBezTo>
                <a:lnTo>
                  <a:pt x="272205" y="415645"/>
                </a:lnTo>
                <a:lnTo>
                  <a:pt x="249660" y="391733"/>
                </a:lnTo>
                <a:lnTo>
                  <a:pt x="156594" y="481424"/>
                </a:lnTo>
                <a:close/>
                <a:moveTo>
                  <a:pt x="374940" y="162925"/>
                </a:moveTo>
                <a:cubicBezTo>
                  <a:pt x="359178" y="146641"/>
                  <a:pt x="359651" y="120552"/>
                  <a:pt x="375986" y="104841"/>
                </a:cubicBezTo>
                <a:cubicBezTo>
                  <a:pt x="392237" y="89097"/>
                  <a:pt x="418308" y="89569"/>
                  <a:pt x="434036" y="105871"/>
                </a:cubicBezTo>
                <a:cubicBezTo>
                  <a:pt x="449780" y="122189"/>
                  <a:pt x="449240" y="148278"/>
                  <a:pt x="432990" y="163954"/>
                </a:cubicBezTo>
                <a:cubicBezTo>
                  <a:pt x="416739" y="179699"/>
                  <a:pt x="390667" y="179226"/>
                  <a:pt x="374940" y="162925"/>
                </a:cubicBezTo>
                <a:close/>
                <a:moveTo>
                  <a:pt x="392574" y="145915"/>
                </a:moveTo>
                <a:cubicBezTo>
                  <a:pt x="398919" y="152429"/>
                  <a:pt x="409382" y="152614"/>
                  <a:pt x="415980" y="146303"/>
                </a:cubicBezTo>
                <a:cubicBezTo>
                  <a:pt x="422510" y="139975"/>
                  <a:pt x="422713" y="129479"/>
                  <a:pt x="416368" y="122931"/>
                </a:cubicBezTo>
                <a:cubicBezTo>
                  <a:pt x="410040" y="116384"/>
                  <a:pt x="399543" y="116164"/>
                  <a:pt x="392996" y="122493"/>
                </a:cubicBezTo>
                <a:cubicBezTo>
                  <a:pt x="386448" y="128821"/>
                  <a:pt x="386246" y="139317"/>
                  <a:pt x="392574" y="145915"/>
                </a:cubicBezTo>
                <a:close/>
                <a:moveTo>
                  <a:pt x="458927" y="356329"/>
                </a:moveTo>
                <a:lnTo>
                  <a:pt x="351382" y="457664"/>
                </a:lnTo>
                <a:lnTo>
                  <a:pt x="111723" y="203358"/>
                </a:lnTo>
                <a:lnTo>
                  <a:pt x="219302" y="102023"/>
                </a:lnTo>
                <a:lnTo>
                  <a:pt x="458927" y="356329"/>
                </a:lnTo>
                <a:close/>
                <a:moveTo>
                  <a:pt x="237341" y="172932"/>
                </a:moveTo>
                <a:cubicBezTo>
                  <a:pt x="237392" y="170502"/>
                  <a:pt x="236514" y="168106"/>
                  <a:pt x="234793" y="166317"/>
                </a:cubicBezTo>
                <a:lnTo>
                  <a:pt x="223082" y="153931"/>
                </a:lnTo>
                <a:cubicBezTo>
                  <a:pt x="219605" y="150235"/>
                  <a:pt x="213750" y="150049"/>
                  <a:pt x="210020" y="153543"/>
                </a:cubicBezTo>
                <a:lnTo>
                  <a:pt x="203675" y="159499"/>
                </a:lnTo>
                <a:cubicBezTo>
                  <a:pt x="199946" y="162976"/>
                  <a:pt x="199794" y="168882"/>
                  <a:pt x="203270" y="172561"/>
                </a:cubicBezTo>
                <a:lnTo>
                  <a:pt x="214914" y="185031"/>
                </a:lnTo>
                <a:cubicBezTo>
                  <a:pt x="216652" y="186820"/>
                  <a:pt x="218947" y="187900"/>
                  <a:pt x="221428" y="187917"/>
                </a:cubicBezTo>
                <a:cubicBezTo>
                  <a:pt x="223875" y="188018"/>
                  <a:pt x="234405" y="179429"/>
                  <a:pt x="234405" y="179429"/>
                </a:cubicBezTo>
                <a:cubicBezTo>
                  <a:pt x="236193" y="177724"/>
                  <a:pt x="237240" y="175396"/>
                  <a:pt x="237341" y="172932"/>
                </a:cubicBezTo>
                <a:close/>
                <a:moveTo>
                  <a:pt x="403830" y="359215"/>
                </a:moveTo>
                <a:cubicBezTo>
                  <a:pt x="407576" y="355705"/>
                  <a:pt x="407728" y="349849"/>
                  <a:pt x="404201" y="346120"/>
                </a:cubicBezTo>
                <a:lnTo>
                  <a:pt x="269555" y="203273"/>
                </a:lnTo>
                <a:cubicBezTo>
                  <a:pt x="267868" y="201451"/>
                  <a:pt x="265573" y="200404"/>
                  <a:pt x="263075" y="200354"/>
                </a:cubicBezTo>
                <a:cubicBezTo>
                  <a:pt x="260662" y="200269"/>
                  <a:pt x="258249" y="201198"/>
                  <a:pt x="256477" y="202851"/>
                </a:cubicBezTo>
                <a:lnTo>
                  <a:pt x="250115" y="208859"/>
                </a:lnTo>
                <a:cubicBezTo>
                  <a:pt x="246386" y="212352"/>
                  <a:pt x="246217" y="218191"/>
                  <a:pt x="249727" y="221920"/>
                </a:cubicBezTo>
                <a:lnTo>
                  <a:pt x="384339" y="364784"/>
                </a:lnTo>
                <a:cubicBezTo>
                  <a:pt x="386094" y="366590"/>
                  <a:pt x="388372" y="367653"/>
                  <a:pt x="390870" y="367720"/>
                </a:cubicBezTo>
                <a:cubicBezTo>
                  <a:pt x="393333" y="367804"/>
                  <a:pt x="395713" y="366876"/>
                  <a:pt x="397518" y="365189"/>
                </a:cubicBezTo>
                <a:lnTo>
                  <a:pt x="403830" y="359215"/>
                </a:lnTo>
                <a:close/>
                <a:moveTo>
                  <a:pt x="100839" y="191764"/>
                </a:moveTo>
                <a:lnTo>
                  <a:pt x="208383" y="90396"/>
                </a:lnTo>
                <a:lnTo>
                  <a:pt x="180607" y="60933"/>
                </a:lnTo>
                <a:lnTo>
                  <a:pt x="73080" y="162318"/>
                </a:lnTo>
                <a:lnTo>
                  <a:pt x="100839" y="191764"/>
                </a:lnTo>
                <a:close/>
                <a:moveTo>
                  <a:pt x="25138" y="111389"/>
                </a:moveTo>
                <a:cubicBezTo>
                  <a:pt x="19282" y="105179"/>
                  <a:pt x="16177" y="96994"/>
                  <a:pt x="16413" y="88489"/>
                </a:cubicBezTo>
                <a:cubicBezTo>
                  <a:pt x="16683" y="80001"/>
                  <a:pt x="20278" y="72003"/>
                  <a:pt x="26471" y="66181"/>
                </a:cubicBezTo>
                <a:lnTo>
                  <a:pt x="87423" y="8755"/>
                </a:lnTo>
                <a:cubicBezTo>
                  <a:pt x="100248" y="-3429"/>
                  <a:pt x="120498" y="-2804"/>
                  <a:pt x="132632" y="10054"/>
                </a:cubicBezTo>
                <a:lnTo>
                  <a:pt x="170415" y="50133"/>
                </a:lnTo>
                <a:lnTo>
                  <a:pt x="62870" y="151467"/>
                </a:lnTo>
                <a:lnTo>
                  <a:pt x="25138" y="111389"/>
                </a:lnTo>
                <a:close/>
                <a:moveTo>
                  <a:pt x="44325" y="89333"/>
                </a:moveTo>
                <a:lnTo>
                  <a:pt x="64068" y="110326"/>
                </a:lnTo>
                <a:lnTo>
                  <a:pt x="129257" y="48901"/>
                </a:lnTo>
                <a:lnTo>
                  <a:pt x="109462" y="27942"/>
                </a:lnTo>
                <a:lnTo>
                  <a:pt x="44325" y="89333"/>
                </a:lnTo>
                <a:close/>
                <a:moveTo>
                  <a:pt x="513500" y="501100"/>
                </a:moveTo>
                <a:cubicBezTo>
                  <a:pt x="515340" y="506922"/>
                  <a:pt x="513669" y="513284"/>
                  <a:pt x="509248" y="517469"/>
                </a:cubicBezTo>
                <a:cubicBezTo>
                  <a:pt x="504793" y="521671"/>
                  <a:pt x="498347" y="522920"/>
                  <a:pt x="492643" y="520743"/>
                </a:cubicBezTo>
                <a:lnTo>
                  <a:pt x="365000" y="472041"/>
                </a:lnTo>
                <a:lnTo>
                  <a:pt x="472427" y="370673"/>
                </a:lnTo>
                <a:lnTo>
                  <a:pt x="513500" y="501100"/>
                </a:lnTo>
                <a:close/>
                <a:moveTo>
                  <a:pt x="479396" y="457309"/>
                </a:moveTo>
                <a:lnTo>
                  <a:pt x="463247" y="406026"/>
                </a:lnTo>
                <a:lnTo>
                  <a:pt x="400792" y="464937"/>
                </a:lnTo>
                <a:lnTo>
                  <a:pt x="451046" y="484107"/>
                </a:lnTo>
                <a:lnTo>
                  <a:pt x="479396" y="457309"/>
                </a:lnTo>
                <a:close/>
              </a:path>
            </a:pathLst>
          </a:custGeom>
          <a:solidFill>
            <a:schemeClr val="accent4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30" name="图形 89"/>
          <p:cNvSpPr/>
          <p:nvPr/>
        </p:nvSpPr>
        <p:spPr>
          <a:xfrm>
            <a:off x="5834437" y="3052011"/>
            <a:ext cx="523125" cy="523125"/>
          </a:xfrm>
          <a:custGeom>
            <a:avLst/>
            <a:gdLst>
              <a:gd name="connsiteX0" fmla="*/ 505018 w 523125"/>
              <a:gd name="connsiteY0" fmla="*/ 318786 h 523125"/>
              <a:gd name="connsiteX1" fmla="*/ 531343 w 523125"/>
              <a:gd name="connsiteY1" fmla="*/ 292444 h 523125"/>
              <a:gd name="connsiteX2" fmla="*/ 531343 w 523125"/>
              <a:gd name="connsiteY2" fmla="*/ 238849 h 523125"/>
              <a:gd name="connsiteX3" fmla="*/ 505018 w 523125"/>
              <a:gd name="connsiteY3" fmla="*/ 212524 h 523125"/>
              <a:gd name="connsiteX4" fmla="*/ 475403 w 523125"/>
              <a:gd name="connsiteY4" fmla="*/ 212524 h 523125"/>
              <a:gd name="connsiteX5" fmla="*/ 475335 w 523125"/>
              <a:gd name="connsiteY5" fmla="*/ 212423 h 523125"/>
              <a:gd name="connsiteX6" fmla="*/ 451406 w 523125"/>
              <a:gd name="connsiteY6" fmla="*/ 154879 h 523125"/>
              <a:gd name="connsiteX7" fmla="*/ 472044 w 523125"/>
              <a:gd name="connsiteY7" fmla="*/ 134207 h 523125"/>
              <a:gd name="connsiteX8" fmla="*/ 472044 w 523125"/>
              <a:gd name="connsiteY8" fmla="*/ 96998 h 523125"/>
              <a:gd name="connsiteX9" fmla="*/ 434126 w 523125"/>
              <a:gd name="connsiteY9" fmla="*/ 59096 h 523125"/>
              <a:gd name="connsiteX10" fmla="*/ 415496 w 523125"/>
              <a:gd name="connsiteY10" fmla="*/ 51384 h 523125"/>
              <a:gd name="connsiteX11" fmla="*/ 396883 w 523125"/>
              <a:gd name="connsiteY11" fmla="*/ 59113 h 523125"/>
              <a:gd name="connsiteX12" fmla="*/ 376262 w 523125"/>
              <a:gd name="connsiteY12" fmla="*/ 79751 h 523125"/>
              <a:gd name="connsiteX13" fmla="*/ 319208 w 523125"/>
              <a:gd name="connsiteY13" fmla="*/ 55924 h 523125"/>
              <a:gd name="connsiteX14" fmla="*/ 318887 w 523125"/>
              <a:gd name="connsiteY14" fmla="*/ 26139 h 523125"/>
              <a:gd name="connsiteX15" fmla="*/ 292579 w 523125"/>
              <a:gd name="connsiteY15" fmla="*/ 0 h 523125"/>
              <a:gd name="connsiteX16" fmla="*/ 239001 w 523125"/>
              <a:gd name="connsiteY16" fmla="*/ 0 h 523125"/>
              <a:gd name="connsiteX17" fmla="*/ 220320 w 523125"/>
              <a:gd name="connsiteY17" fmla="*/ 7779 h 523125"/>
              <a:gd name="connsiteX18" fmla="*/ 212693 w 523125"/>
              <a:gd name="connsiteY18" fmla="*/ 26528 h 523125"/>
              <a:gd name="connsiteX19" fmla="*/ 212946 w 523125"/>
              <a:gd name="connsiteY19" fmla="*/ 55316 h 523125"/>
              <a:gd name="connsiteX20" fmla="*/ 154035 w 523125"/>
              <a:gd name="connsiteY20" fmla="*/ 79650 h 523125"/>
              <a:gd name="connsiteX21" fmla="*/ 133515 w 523125"/>
              <a:gd name="connsiteY21" fmla="*/ 59096 h 523125"/>
              <a:gd name="connsiteX22" fmla="*/ 114919 w 523125"/>
              <a:gd name="connsiteY22" fmla="*/ 51384 h 523125"/>
              <a:gd name="connsiteX23" fmla="*/ 96306 w 523125"/>
              <a:gd name="connsiteY23" fmla="*/ 59096 h 523125"/>
              <a:gd name="connsiteX24" fmla="*/ 58354 w 523125"/>
              <a:gd name="connsiteY24" fmla="*/ 97031 h 523125"/>
              <a:gd name="connsiteX25" fmla="*/ 58354 w 523125"/>
              <a:gd name="connsiteY25" fmla="*/ 134241 h 523125"/>
              <a:gd name="connsiteX26" fmla="*/ 78992 w 523125"/>
              <a:gd name="connsiteY26" fmla="*/ 154879 h 523125"/>
              <a:gd name="connsiteX27" fmla="*/ 55097 w 523125"/>
              <a:gd name="connsiteY27" fmla="*/ 212423 h 523125"/>
              <a:gd name="connsiteX28" fmla="*/ 55046 w 523125"/>
              <a:gd name="connsiteY28" fmla="*/ 212524 h 523125"/>
              <a:gd name="connsiteX29" fmla="*/ 26325 w 523125"/>
              <a:gd name="connsiteY29" fmla="*/ 212524 h 523125"/>
              <a:gd name="connsiteX30" fmla="*/ 0 w 523125"/>
              <a:gd name="connsiteY30" fmla="*/ 238849 h 523125"/>
              <a:gd name="connsiteX31" fmla="*/ 0 w 523125"/>
              <a:gd name="connsiteY31" fmla="*/ 292494 h 523125"/>
              <a:gd name="connsiteX32" fmla="*/ 26325 w 523125"/>
              <a:gd name="connsiteY32" fmla="*/ 318836 h 523125"/>
              <a:gd name="connsiteX33" fmla="*/ 54911 w 523125"/>
              <a:gd name="connsiteY33" fmla="*/ 318836 h 523125"/>
              <a:gd name="connsiteX34" fmla="*/ 54203 w 523125"/>
              <a:gd name="connsiteY34" fmla="*/ 315748 h 523125"/>
              <a:gd name="connsiteX35" fmla="*/ 54911 w 523125"/>
              <a:gd name="connsiteY35" fmla="*/ 318701 h 523125"/>
              <a:gd name="connsiteX36" fmla="*/ 79026 w 523125"/>
              <a:gd name="connsiteY36" fmla="*/ 377004 h 523125"/>
              <a:gd name="connsiteX37" fmla="*/ 58404 w 523125"/>
              <a:gd name="connsiteY37" fmla="*/ 397609 h 523125"/>
              <a:gd name="connsiteX38" fmla="*/ 50693 w 523125"/>
              <a:gd name="connsiteY38" fmla="*/ 416239 h 523125"/>
              <a:gd name="connsiteX39" fmla="*/ 58404 w 523125"/>
              <a:gd name="connsiteY39" fmla="*/ 434869 h 523125"/>
              <a:gd name="connsiteX40" fmla="*/ 96323 w 523125"/>
              <a:gd name="connsiteY40" fmla="*/ 472804 h 523125"/>
              <a:gd name="connsiteX41" fmla="*/ 114919 w 523125"/>
              <a:gd name="connsiteY41" fmla="*/ 480516 h 523125"/>
              <a:gd name="connsiteX42" fmla="*/ 133532 w 523125"/>
              <a:gd name="connsiteY42" fmla="*/ 472804 h 523125"/>
              <a:gd name="connsiteX43" fmla="*/ 154136 w 523125"/>
              <a:gd name="connsiteY43" fmla="*/ 452166 h 523125"/>
              <a:gd name="connsiteX44" fmla="*/ 212996 w 523125"/>
              <a:gd name="connsiteY44" fmla="*/ 476432 h 523125"/>
              <a:gd name="connsiteX45" fmla="*/ 212743 w 523125"/>
              <a:gd name="connsiteY45" fmla="*/ 504900 h 523125"/>
              <a:gd name="connsiteX46" fmla="*/ 220371 w 523125"/>
              <a:gd name="connsiteY46" fmla="*/ 523648 h 523125"/>
              <a:gd name="connsiteX47" fmla="*/ 239051 w 523125"/>
              <a:gd name="connsiteY47" fmla="*/ 531428 h 523125"/>
              <a:gd name="connsiteX48" fmla="*/ 292629 w 523125"/>
              <a:gd name="connsiteY48" fmla="*/ 531428 h 523125"/>
              <a:gd name="connsiteX49" fmla="*/ 318954 w 523125"/>
              <a:gd name="connsiteY49" fmla="*/ 505271 h 523125"/>
              <a:gd name="connsiteX50" fmla="*/ 319275 w 523125"/>
              <a:gd name="connsiteY50" fmla="*/ 476027 h 523125"/>
              <a:gd name="connsiteX51" fmla="*/ 376296 w 523125"/>
              <a:gd name="connsiteY51" fmla="*/ 452216 h 523125"/>
              <a:gd name="connsiteX52" fmla="*/ 396917 w 523125"/>
              <a:gd name="connsiteY52" fmla="*/ 472821 h 523125"/>
              <a:gd name="connsiteX53" fmla="*/ 434126 w 523125"/>
              <a:gd name="connsiteY53" fmla="*/ 472821 h 523125"/>
              <a:gd name="connsiteX54" fmla="*/ 472044 w 523125"/>
              <a:gd name="connsiteY54" fmla="*/ 434970 h 523125"/>
              <a:gd name="connsiteX55" fmla="*/ 472044 w 523125"/>
              <a:gd name="connsiteY55" fmla="*/ 397727 h 523125"/>
              <a:gd name="connsiteX56" fmla="*/ 451389 w 523125"/>
              <a:gd name="connsiteY56" fmla="*/ 377072 h 523125"/>
              <a:gd name="connsiteX57" fmla="*/ 475554 w 523125"/>
              <a:gd name="connsiteY57" fmla="*/ 318769 h 523125"/>
              <a:gd name="connsiteX58" fmla="*/ 475554 w 523125"/>
              <a:gd name="connsiteY58" fmla="*/ 318904 h 523125"/>
              <a:gd name="connsiteX59" fmla="*/ 505052 w 523125"/>
              <a:gd name="connsiteY59" fmla="*/ 318904 h 523125"/>
              <a:gd name="connsiteX60" fmla="*/ 505018 w 523125"/>
              <a:gd name="connsiteY60" fmla="*/ 318786 h 523125"/>
              <a:gd name="connsiteX61" fmla="*/ 505018 w 523125"/>
              <a:gd name="connsiteY61" fmla="*/ 318786 h 523125"/>
              <a:gd name="connsiteX62" fmla="*/ 265224 w 523125"/>
              <a:gd name="connsiteY62" fmla="*/ 339913 h 523125"/>
              <a:gd name="connsiteX63" fmla="*/ 191244 w 523125"/>
              <a:gd name="connsiteY63" fmla="*/ 265916 h 523125"/>
              <a:gd name="connsiteX64" fmla="*/ 265224 w 523125"/>
              <a:gd name="connsiteY64" fmla="*/ 191919 h 523125"/>
              <a:gd name="connsiteX65" fmla="*/ 339221 w 523125"/>
              <a:gd name="connsiteY65" fmla="*/ 265916 h 523125"/>
              <a:gd name="connsiteX66" fmla="*/ 265224 w 523125"/>
              <a:gd name="connsiteY66" fmla="*/ 33991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23125" h="523125">
                <a:moveTo>
                  <a:pt x="505018" y="318786"/>
                </a:moveTo>
                <a:cubicBezTo>
                  <a:pt x="519531" y="318786"/>
                  <a:pt x="531343" y="307024"/>
                  <a:pt x="531343" y="292444"/>
                </a:cubicBezTo>
                <a:lnTo>
                  <a:pt x="531343" y="238849"/>
                </a:lnTo>
                <a:cubicBezTo>
                  <a:pt x="531343" y="224319"/>
                  <a:pt x="519581" y="212524"/>
                  <a:pt x="505018" y="212524"/>
                </a:cubicBezTo>
                <a:lnTo>
                  <a:pt x="475403" y="212524"/>
                </a:lnTo>
                <a:cubicBezTo>
                  <a:pt x="475386" y="212507"/>
                  <a:pt x="475386" y="212490"/>
                  <a:pt x="475335" y="212423"/>
                </a:cubicBezTo>
                <a:cubicBezTo>
                  <a:pt x="470154" y="191919"/>
                  <a:pt x="462004" y="172581"/>
                  <a:pt x="451406" y="154879"/>
                </a:cubicBezTo>
                <a:lnTo>
                  <a:pt x="472044" y="134207"/>
                </a:lnTo>
                <a:cubicBezTo>
                  <a:pt x="482288" y="123930"/>
                  <a:pt x="482288" y="107274"/>
                  <a:pt x="472044" y="96998"/>
                </a:cubicBezTo>
                <a:lnTo>
                  <a:pt x="434126" y="59096"/>
                </a:lnTo>
                <a:cubicBezTo>
                  <a:pt x="429182" y="54152"/>
                  <a:pt x="422483" y="51384"/>
                  <a:pt x="415496" y="51384"/>
                </a:cubicBezTo>
                <a:cubicBezTo>
                  <a:pt x="408544" y="51384"/>
                  <a:pt x="401811" y="54169"/>
                  <a:pt x="396883" y="59113"/>
                </a:cubicBezTo>
                <a:lnTo>
                  <a:pt x="376262" y="79751"/>
                </a:lnTo>
                <a:cubicBezTo>
                  <a:pt x="358729" y="69238"/>
                  <a:pt x="339542" y="61121"/>
                  <a:pt x="319208" y="55924"/>
                </a:cubicBezTo>
                <a:cubicBezTo>
                  <a:pt x="319140" y="55907"/>
                  <a:pt x="319005" y="40686"/>
                  <a:pt x="318887" y="26139"/>
                </a:cubicBezTo>
                <a:cubicBezTo>
                  <a:pt x="318803" y="11678"/>
                  <a:pt x="307074" y="0"/>
                  <a:pt x="292579" y="0"/>
                </a:cubicBezTo>
                <a:lnTo>
                  <a:pt x="239001" y="0"/>
                </a:lnTo>
                <a:cubicBezTo>
                  <a:pt x="231981" y="0"/>
                  <a:pt x="225264" y="2801"/>
                  <a:pt x="220320" y="7779"/>
                </a:cubicBezTo>
                <a:cubicBezTo>
                  <a:pt x="215376" y="12758"/>
                  <a:pt x="212625" y="19524"/>
                  <a:pt x="212693" y="26528"/>
                </a:cubicBezTo>
                <a:lnTo>
                  <a:pt x="212946" y="55316"/>
                </a:lnTo>
                <a:cubicBezTo>
                  <a:pt x="191953" y="59771"/>
                  <a:pt x="172159" y="68816"/>
                  <a:pt x="154035" y="79650"/>
                </a:cubicBezTo>
                <a:lnTo>
                  <a:pt x="133515" y="59096"/>
                </a:lnTo>
                <a:cubicBezTo>
                  <a:pt x="128588" y="54152"/>
                  <a:pt x="121888" y="51384"/>
                  <a:pt x="114919" y="51384"/>
                </a:cubicBezTo>
                <a:cubicBezTo>
                  <a:pt x="107933" y="51384"/>
                  <a:pt x="101233" y="54169"/>
                  <a:pt x="96306" y="59096"/>
                </a:cubicBezTo>
                <a:lnTo>
                  <a:pt x="58354" y="97031"/>
                </a:lnTo>
                <a:cubicBezTo>
                  <a:pt x="48094" y="107308"/>
                  <a:pt x="48077" y="123964"/>
                  <a:pt x="58354" y="134241"/>
                </a:cubicBezTo>
                <a:lnTo>
                  <a:pt x="78992" y="154879"/>
                </a:lnTo>
                <a:cubicBezTo>
                  <a:pt x="68428" y="172598"/>
                  <a:pt x="60294" y="191919"/>
                  <a:pt x="55097" y="212423"/>
                </a:cubicBezTo>
                <a:cubicBezTo>
                  <a:pt x="55080" y="212490"/>
                  <a:pt x="55080" y="212507"/>
                  <a:pt x="55046" y="212524"/>
                </a:cubicBezTo>
                <a:lnTo>
                  <a:pt x="26325" y="212524"/>
                </a:lnTo>
                <a:cubicBezTo>
                  <a:pt x="11796" y="212524"/>
                  <a:pt x="0" y="224303"/>
                  <a:pt x="0" y="238849"/>
                </a:cubicBezTo>
                <a:lnTo>
                  <a:pt x="0" y="292494"/>
                </a:lnTo>
                <a:cubicBezTo>
                  <a:pt x="0" y="307024"/>
                  <a:pt x="11779" y="318836"/>
                  <a:pt x="26325" y="318836"/>
                </a:cubicBezTo>
                <a:lnTo>
                  <a:pt x="54911" y="318836"/>
                </a:lnTo>
                <a:cubicBezTo>
                  <a:pt x="54658" y="317790"/>
                  <a:pt x="54456" y="316828"/>
                  <a:pt x="54203" y="315748"/>
                </a:cubicBezTo>
                <a:cubicBezTo>
                  <a:pt x="54456" y="316727"/>
                  <a:pt x="54658" y="317739"/>
                  <a:pt x="54911" y="318701"/>
                </a:cubicBezTo>
                <a:cubicBezTo>
                  <a:pt x="60109" y="339491"/>
                  <a:pt x="68293" y="359100"/>
                  <a:pt x="79026" y="377004"/>
                </a:cubicBezTo>
                <a:lnTo>
                  <a:pt x="58404" y="397609"/>
                </a:lnTo>
                <a:cubicBezTo>
                  <a:pt x="53460" y="402519"/>
                  <a:pt x="50693" y="409219"/>
                  <a:pt x="50693" y="416239"/>
                </a:cubicBezTo>
                <a:cubicBezTo>
                  <a:pt x="50693" y="423259"/>
                  <a:pt x="53460" y="429924"/>
                  <a:pt x="58404" y="434869"/>
                </a:cubicBezTo>
                <a:lnTo>
                  <a:pt x="96323" y="472804"/>
                </a:lnTo>
                <a:cubicBezTo>
                  <a:pt x="101250" y="477714"/>
                  <a:pt x="107933" y="480516"/>
                  <a:pt x="114919" y="480516"/>
                </a:cubicBezTo>
                <a:cubicBezTo>
                  <a:pt x="121888" y="480516"/>
                  <a:pt x="128604" y="477714"/>
                  <a:pt x="133532" y="472804"/>
                </a:cubicBezTo>
                <a:lnTo>
                  <a:pt x="154136" y="452166"/>
                </a:lnTo>
                <a:cubicBezTo>
                  <a:pt x="172209" y="462983"/>
                  <a:pt x="192021" y="471251"/>
                  <a:pt x="212996" y="476432"/>
                </a:cubicBezTo>
                <a:lnTo>
                  <a:pt x="212743" y="504900"/>
                </a:lnTo>
                <a:cubicBezTo>
                  <a:pt x="212676" y="511920"/>
                  <a:pt x="215426" y="518670"/>
                  <a:pt x="220371" y="523648"/>
                </a:cubicBezTo>
                <a:cubicBezTo>
                  <a:pt x="225315" y="528626"/>
                  <a:pt x="232031" y="531428"/>
                  <a:pt x="239051" y="531428"/>
                </a:cubicBezTo>
                <a:lnTo>
                  <a:pt x="292629" y="531428"/>
                </a:lnTo>
                <a:cubicBezTo>
                  <a:pt x="307074" y="531428"/>
                  <a:pt x="318853" y="519750"/>
                  <a:pt x="318954" y="505271"/>
                </a:cubicBezTo>
                <a:cubicBezTo>
                  <a:pt x="319056" y="490928"/>
                  <a:pt x="319157" y="476044"/>
                  <a:pt x="319275" y="476027"/>
                </a:cubicBezTo>
                <a:cubicBezTo>
                  <a:pt x="339593" y="470796"/>
                  <a:pt x="358746" y="462713"/>
                  <a:pt x="376296" y="452216"/>
                </a:cubicBezTo>
                <a:lnTo>
                  <a:pt x="396917" y="472821"/>
                </a:lnTo>
                <a:cubicBezTo>
                  <a:pt x="407194" y="483098"/>
                  <a:pt x="423883" y="483098"/>
                  <a:pt x="434126" y="472821"/>
                </a:cubicBezTo>
                <a:lnTo>
                  <a:pt x="472044" y="434970"/>
                </a:lnTo>
                <a:cubicBezTo>
                  <a:pt x="482271" y="424693"/>
                  <a:pt x="482304" y="408021"/>
                  <a:pt x="472044" y="397727"/>
                </a:cubicBezTo>
                <a:lnTo>
                  <a:pt x="451389" y="377072"/>
                </a:lnTo>
                <a:cubicBezTo>
                  <a:pt x="462139" y="359151"/>
                  <a:pt x="470306" y="339559"/>
                  <a:pt x="475554" y="318769"/>
                </a:cubicBezTo>
                <a:cubicBezTo>
                  <a:pt x="475824" y="317790"/>
                  <a:pt x="475824" y="317858"/>
                  <a:pt x="475554" y="318904"/>
                </a:cubicBezTo>
                <a:lnTo>
                  <a:pt x="505052" y="318904"/>
                </a:lnTo>
                <a:lnTo>
                  <a:pt x="505018" y="318786"/>
                </a:lnTo>
                <a:lnTo>
                  <a:pt x="505018" y="318786"/>
                </a:lnTo>
                <a:close/>
                <a:moveTo>
                  <a:pt x="265224" y="339913"/>
                </a:moveTo>
                <a:cubicBezTo>
                  <a:pt x="224370" y="339913"/>
                  <a:pt x="191244" y="306754"/>
                  <a:pt x="191244" y="265916"/>
                </a:cubicBezTo>
                <a:cubicBezTo>
                  <a:pt x="191244" y="225079"/>
                  <a:pt x="224370" y="191919"/>
                  <a:pt x="265224" y="191919"/>
                </a:cubicBezTo>
                <a:cubicBezTo>
                  <a:pt x="306096" y="191919"/>
                  <a:pt x="339221" y="225062"/>
                  <a:pt x="339221" y="265916"/>
                </a:cubicBezTo>
                <a:cubicBezTo>
                  <a:pt x="339221" y="306771"/>
                  <a:pt x="306096" y="339913"/>
                  <a:pt x="265224" y="339913"/>
                </a:cubicBezTo>
                <a:close/>
              </a:path>
            </a:pathLst>
          </a:custGeom>
          <a:solidFill>
            <a:schemeClr val="accent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3014096" y="4394060"/>
            <a:ext cx="456638" cy="523007"/>
            <a:chOff x="10118519" y="1372122"/>
            <a:chExt cx="456638" cy="523007"/>
          </a:xfrm>
          <a:solidFill>
            <a:schemeClr val="accent1"/>
          </a:solidFill>
        </p:grpSpPr>
        <p:sp>
          <p:nvSpPr>
            <p:cNvPr id="32" name="任意多边形: 形状 31"/>
            <p:cNvSpPr/>
            <p:nvPr/>
          </p:nvSpPr>
          <p:spPr>
            <a:xfrm>
              <a:off x="10118519" y="1372122"/>
              <a:ext cx="388125" cy="438750"/>
            </a:xfrm>
            <a:custGeom>
              <a:avLst/>
              <a:gdLst>
                <a:gd name="connsiteX0" fmla="*/ 388901 w 388125"/>
                <a:gd name="connsiteY0" fmla="*/ 44027 h 438750"/>
                <a:gd name="connsiteX1" fmla="*/ 344908 w 388125"/>
                <a:gd name="connsiteY1" fmla="*/ 0 h 438750"/>
                <a:gd name="connsiteX2" fmla="*/ 42255 w 388125"/>
                <a:gd name="connsiteY2" fmla="*/ 0 h 438750"/>
                <a:gd name="connsiteX3" fmla="*/ 0 w 388125"/>
                <a:gd name="connsiteY3" fmla="*/ 42255 h 438750"/>
                <a:gd name="connsiteX4" fmla="*/ 0 w 388125"/>
                <a:gd name="connsiteY4" fmla="*/ 409489 h 438750"/>
                <a:gd name="connsiteX5" fmla="*/ 44027 w 388125"/>
                <a:gd name="connsiteY5" fmla="*/ 453516 h 438750"/>
                <a:gd name="connsiteX6" fmla="*/ 344858 w 388125"/>
                <a:gd name="connsiteY6" fmla="*/ 453516 h 438750"/>
                <a:gd name="connsiteX7" fmla="*/ 388884 w 388125"/>
                <a:gd name="connsiteY7" fmla="*/ 409489 h 438750"/>
                <a:gd name="connsiteX8" fmla="*/ 388884 w 388125"/>
                <a:gd name="connsiteY8" fmla="*/ 44027 h 438750"/>
                <a:gd name="connsiteX9" fmla="*/ 388901 w 388125"/>
                <a:gd name="connsiteY9" fmla="*/ 44027 h 438750"/>
                <a:gd name="connsiteX10" fmla="*/ 345043 w 388125"/>
                <a:gd name="connsiteY10" fmla="*/ 376211 h 438750"/>
                <a:gd name="connsiteX11" fmla="*/ 311580 w 388125"/>
                <a:gd name="connsiteY11" fmla="*/ 409674 h 438750"/>
                <a:gd name="connsiteX12" fmla="*/ 77304 w 388125"/>
                <a:gd name="connsiteY12" fmla="*/ 409674 h 438750"/>
                <a:gd name="connsiteX13" fmla="*/ 43841 w 388125"/>
                <a:gd name="connsiteY13" fmla="*/ 376211 h 438750"/>
                <a:gd name="connsiteX14" fmla="*/ 43841 w 388125"/>
                <a:gd name="connsiteY14" fmla="*/ 76174 h 438750"/>
                <a:gd name="connsiteX15" fmla="*/ 77304 w 388125"/>
                <a:gd name="connsiteY15" fmla="*/ 42711 h 438750"/>
                <a:gd name="connsiteX16" fmla="*/ 311580 w 388125"/>
                <a:gd name="connsiteY16" fmla="*/ 42711 h 438750"/>
                <a:gd name="connsiteX17" fmla="*/ 345026 w 388125"/>
                <a:gd name="connsiteY17" fmla="*/ 76174 h 438750"/>
                <a:gd name="connsiteX18" fmla="*/ 345043 w 388125"/>
                <a:gd name="connsiteY18" fmla="*/ 376211 h 438750"/>
                <a:gd name="connsiteX19" fmla="*/ 345043 w 388125"/>
                <a:gd name="connsiteY19" fmla="*/ 376211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8125" h="438750">
                  <a:moveTo>
                    <a:pt x="388901" y="44027"/>
                  </a:moveTo>
                  <a:cubicBezTo>
                    <a:pt x="388901" y="19710"/>
                    <a:pt x="369191" y="0"/>
                    <a:pt x="344908" y="0"/>
                  </a:cubicBezTo>
                  <a:lnTo>
                    <a:pt x="42255" y="0"/>
                  </a:lnTo>
                  <a:cubicBezTo>
                    <a:pt x="18917" y="0"/>
                    <a:pt x="0" y="18917"/>
                    <a:pt x="0" y="42255"/>
                  </a:cubicBezTo>
                  <a:lnTo>
                    <a:pt x="0" y="409489"/>
                  </a:lnTo>
                  <a:cubicBezTo>
                    <a:pt x="0" y="433806"/>
                    <a:pt x="19710" y="453516"/>
                    <a:pt x="44027" y="453516"/>
                  </a:cubicBezTo>
                  <a:lnTo>
                    <a:pt x="344858" y="453516"/>
                  </a:lnTo>
                  <a:cubicBezTo>
                    <a:pt x="369174" y="453516"/>
                    <a:pt x="388884" y="433806"/>
                    <a:pt x="388884" y="409489"/>
                  </a:cubicBezTo>
                  <a:lnTo>
                    <a:pt x="388884" y="44027"/>
                  </a:lnTo>
                  <a:lnTo>
                    <a:pt x="388901" y="44027"/>
                  </a:lnTo>
                  <a:close/>
                  <a:moveTo>
                    <a:pt x="345043" y="376211"/>
                  </a:moveTo>
                  <a:cubicBezTo>
                    <a:pt x="345043" y="394689"/>
                    <a:pt x="330058" y="409674"/>
                    <a:pt x="311580" y="409674"/>
                  </a:cubicBezTo>
                  <a:lnTo>
                    <a:pt x="77304" y="409674"/>
                  </a:lnTo>
                  <a:cubicBezTo>
                    <a:pt x="58826" y="409674"/>
                    <a:pt x="43841" y="394673"/>
                    <a:pt x="43841" y="376211"/>
                  </a:cubicBezTo>
                  <a:lnTo>
                    <a:pt x="43841" y="76174"/>
                  </a:lnTo>
                  <a:cubicBezTo>
                    <a:pt x="43841" y="57696"/>
                    <a:pt x="58826" y="42711"/>
                    <a:pt x="77304" y="42711"/>
                  </a:cubicBezTo>
                  <a:lnTo>
                    <a:pt x="311580" y="42711"/>
                  </a:lnTo>
                  <a:cubicBezTo>
                    <a:pt x="330041" y="42711"/>
                    <a:pt x="345026" y="57696"/>
                    <a:pt x="345026" y="76174"/>
                  </a:cubicBezTo>
                  <a:lnTo>
                    <a:pt x="345043" y="376211"/>
                  </a:lnTo>
                  <a:lnTo>
                    <a:pt x="345043" y="376211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0203907" y="1456379"/>
              <a:ext cx="371250" cy="438750"/>
            </a:xfrm>
            <a:custGeom>
              <a:avLst/>
              <a:gdLst>
                <a:gd name="connsiteX0" fmla="*/ 320828 w 371250"/>
                <a:gd name="connsiteY0" fmla="*/ 0 h 438750"/>
                <a:gd name="connsiteX1" fmla="*/ 320828 w 371250"/>
                <a:gd name="connsiteY1" fmla="*/ 43858 h 438750"/>
                <a:gd name="connsiteX2" fmla="*/ 345043 w 371250"/>
                <a:gd name="connsiteY2" fmla="*/ 68074 h 438750"/>
                <a:gd name="connsiteX3" fmla="*/ 345043 w 371250"/>
                <a:gd name="connsiteY3" fmla="*/ 386589 h 438750"/>
                <a:gd name="connsiteX4" fmla="*/ 320828 w 371250"/>
                <a:gd name="connsiteY4" fmla="*/ 410805 h 438750"/>
                <a:gd name="connsiteX5" fmla="*/ 65796 w 371250"/>
                <a:gd name="connsiteY5" fmla="*/ 410805 h 438750"/>
                <a:gd name="connsiteX6" fmla="*/ 42711 w 371250"/>
                <a:gd name="connsiteY6" fmla="*/ 387720 h 438750"/>
                <a:gd name="connsiteX7" fmla="*/ 0 w 371250"/>
                <a:gd name="connsiteY7" fmla="*/ 387720 h 438750"/>
                <a:gd name="connsiteX8" fmla="*/ 0 w 371250"/>
                <a:gd name="connsiteY8" fmla="*/ 409472 h 438750"/>
                <a:gd name="connsiteX9" fmla="*/ 44027 w 371250"/>
                <a:gd name="connsiteY9" fmla="*/ 453499 h 438750"/>
                <a:gd name="connsiteX10" fmla="*/ 343676 w 371250"/>
                <a:gd name="connsiteY10" fmla="*/ 453499 h 438750"/>
                <a:gd name="connsiteX11" fmla="*/ 387686 w 371250"/>
                <a:gd name="connsiteY11" fmla="*/ 409472 h 438750"/>
                <a:gd name="connsiteX12" fmla="*/ 387686 w 371250"/>
                <a:gd name="connsiteY12" fmla="*/ 44027 h 438750"/>
                <a:gd name="connsiteX13" fmla="*/ 343676 w 371250"/>
                <a:gd name="connsiteY13" fmla="*/ 0 h 438750"/>
                <a:gd name="connsiteX14" fmla="*/ 320828 w 371250"/>
                <a:gd name="connsiteY14" fmla="*/ 0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1250" h="438750">
                  <a:moveTo>
                    <a:pt x="320828" y="0"/>
                  </a:moveTo>
                  <a:lnTo>
                    <a:pt x="320828" y="43858"/>
                  </a:lnTo>
                  <a:cubicBezTo>
                    <a:pt x="334193" y="43858"/>
                    <a:pt x="345043" y="54709"/>
                    <a:pt x="345043" y="68074"/>
                  </a:cubicBezTo>
                  <a:lnTo>
                    <a:pt x="345043" y="386589"/>
                  </a:lnTo>
                  <a:cubicBezTo>
                    <a:pt x="345043" y="399954"/>
                    <a:pt x="334193" y="410805"/>
                    <a:pt x="320828" y="410805"/>
                  </a:cubicBezTo>
                  <a:lnTo>
                    <a:pt x="65796" y="410805"/>
                  </a:lnTo>
                  <a:cubicBezTo>
                    <a:pt x="53055" y="410805"/>
                    <a:pt x="42711" y="400478"/>
                    <a:pt x="42711" y="387720"/>
                  </a:cubicBezTo>
                  <a:lnTo>
                    <a:pt x="0" y="387720"/>
                  </a:lnTo>
                  <a:lnTo>
                    <a:pt x="0" y="409472"/>
                  </a:lnTo>
                  <a:cubicBezTo>
                    <a:pt x="0" y="433789"/>
                    <a:pt x="19710" y="453499"/>
                    <a:pt x="44027" y="453499"/>
                  </a:cubicBezTo>
                  <a:lnTo>
                    <a:pt x="343676" y="453499"/>
                  </a:lnTo>
                  <a:cubicBezTo>
                    <a:pt x="367976" y="453499"/>
                    <a:pt x="387686" y="433772"/>
                    <a:pt x="387686" y="409472"/>
                  </a:cubicBezTo>
                  <a:lnTo>
                    <a:pt x="387686" y="44027"/>
                  </a:lnTo>
                  <a:cubicBezTo>
                    <a:pt x="387686" y="19710"/>
                    <a:pt x="367976" y="0"/>
                    <a:pt x="343676" y="0"/>
                  </a:cubicBezTo>
                  <a:lnTo>
                    <a:pt x="320828" y="0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0196195" y="1471347"/>
              <a:ext cx="236250" cy="33750"/>
            </a:xfrm>
            <a:custGeom>
              <a:avLst/>
              <a:gdLst>
                <a:gd name="connsiteX0" fmla="*/ 21583 w 236250"/>
                <a:gd name="connsiteY0" fmla="*/ 42711 h 33750"/>
                <a:gd name="connsiteX1" fmla="*/ 215831 w 236250"/>
                <a:gd name="connsiteY1" fmla="*/ 42711 h 33750"/>
                <a:gd name="connsiteX2" fmla="*/ 237414 w 236250"/>
                <a:gd name="connsiteY2" fmla="*/ 21364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64 h 33750"/>
                <a:gd name="connsiteX6" fmla="*/ 21583 w 236250"/>
                <a:gd name="connsiteY6" fmla="*/ 42711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711"/>
                  </a:moveTo>
                  <a:lnTo>
                    <a:pt x="215831" y="42711"/>
                  </a:lnTo>
                  <a:cubicBezTo>
                    <a:pt x="227762" y="42711"/>
                    <a:pt x="237414" y="33294"/>
                    <a:pt x="237414" y="21364"/>
                  </a:cubicBezTo>
                  <a:cubicBezTo>
                    <a:pt x="237414" y="9433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33"/>
                    <a:pt x="0" y="21364"/>
                  </a:cubicBezTo>
                  <a:cubicBezTo>
                    <a:pt x="17" y="33294"/>
                    <a:pt x="9653" y="42711"/>
                    <a:pt x="21583" y="4271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0196195" y="1542914"/>
              <a:ext cx="236250" cy="33750"/>
            </a:xfrm>
            <a:custGeom>
              <a:avLst/>
              <a:gdLst>
                <a:gd name="connsiteX0" fmla="*/ 21583 w 236250"/>
                <a:gd name="connsiteY0" fmla="*/ 42694 h 33750"/>
                <a:gd name="connsiteX1" fmla="*/ 215831 w 236250"/>
                <a:gd name="connsiteY1" fmla="*/ 42694 h 33750"/>
                <a:gd name="connsiteX2" fmla="*/ 237414 w 236250"/>
                <a:gd name="connsiteY2" fmla="*/ 21347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47 h 33750"/>
                <a:gd name="connsiteX6" fmla="*/ 21583 w 236250"/>
                <a:gd name="connsiteY6" fmla="*/ 4269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694"/>
                  </a:moveTo>
                  <a:lnTo>
                    <a:pt x="215831" y="42694"/>
                  </a:lnTo>
                  <a:cubicBezTo>
                    <a:pt x="227762" y="42694"/>
                    <a:pt x="237414" y="33227"/>
                    <a:pt x="237414" y="21347"/>
                  </a:cubicBezTo>
                  <a:cubicBezTo>
                    <a:pt x="237414" y="9416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16"/>
                    <a:pt x="0" y="21347"/>
                  </a:cubicBezTo>
                  <a:cubicBezTo>
                    <a:pt x="17" y="33227"/>
                    <a:pt x="9653" y="42694"/>
                    <a:pt x="21583" y="42694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10196195" y="1614464"/>
              <a:ext cx="236250" cy="33750"/>
            </a:xfrm>
            <a:custGeom>
              <a:avLst/>
              <a:gdLst>
                <a:gd name="connsiteX0" fmla="*/ 21583 w 236250"/>
                <a:gd name="connsiteY0" fmla="*/ 42694 h 33750"/>
                <a:gd name="connsiteX1" fmla="*/ 215831 w 236250"/>
                <a:gd name="connsiteY1" fmla="*/ 42694 h 33750"/>
                <a:gd name="connsiteX2" fmla="*/ 237414 w 236250"/>
                <a:gd name="connsiteY2" fmla="*/ 21347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47 h 33750"/>
                <a:gd name="connsiteX6" fmla="*/ 21583 w 236250"/>
                <a:gd name="connsiteY6" fmla="*/ 4269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694"/>
                  </a:moveTo>
                  <a:lnTo>
                    <a:pt x="215831" y="42694"/>
                  </a:lnTo>
                  <a:cubicBezTo>
                    <a:pt x="227762" y="42694"/>
                    <a:pt x="237414" y="33244"/>
                    <a:pt x="237414" y="21347"/>
                  </a:cubicBezTo>
                  <a:cubicBezTo>
                    <a:pt x="237414" y="9433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33"/>
                    <a:pt x="0" y="21347"/>
                  </a:cubicBezTo>
                  <a:cubicBezTo>
                    <a:pt x="17" y="33244"/>
                    <a:pt x="9653" y="42694"/>
                    <a:pt x="21583" y="42694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10196195" y="1683668"/>
              <a:ext cx="236250" cy="33750"/>
            </a:xfrm>
            <a:custGeom>
              <a:avLst/>
              <a:gdLst>
                <a:gd name="connsiteX0" fmla="*/ 21583 w 236250"/>
                <a:gd name="connsiteY0" fmla="*/ 42727 h 33750"/>
                <a:gd name="connsiteX1" fmla="*/ 215831 w 236250"/>
                <a:gd name="connsiteY1" fmla="*/ 42727 h 33750"/>
                <a:gd name="connsiteX2" fmla="*/ 237414 w 236250"/>
                <a:gd name="connsiteY2" fmla="*/ 21364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64 h 33750"/>
                <a:gd name="connsiteX6" fmla="*/ 21583 w 236250"/>
                <a:gd name="connsiteY6" fmla="*/ 42727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727"/>
                  </a:moveTo>
                  <a:lnTo>
                    <a:pt x="215831" y="42727"/>
                  </a:lnTo>
                  <a:cubicBezTo>
                    <a:pt x="227762" y="42727"/>
                    <a:pt x="237414" y="33294"/>
                    <a:pt x="237414" y="21364"/>
                  </a:cubicBezTo>
                  <a:cubicBezTo>
                    <a:pt x="237414" y="9467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67"/>
                    <a:pt x="0" y="21364"/>
                  </a:cubicBezTo>
                  <a:cubicBezTo>
                    <a:pt x="17" y="33294"/>
                    <a:pt x="9653" y="42727"/>
                    <a:pt x="21583" y="4272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38" name="图形 179"/>
          <p:cNvSpPr/>
          <p:nvPr/>
        </p:nvSpPr>
        <p:spPr>
          <a:xfrm>
            <a:off x="8694209" y="1717483"/>
            <a:ext cx="523125" cy="421875"/>
          </a:xfrm>
          <a:custGeom>
            <a:avLst/>
            <a:gdLst>
              <a:gd name="connsiteX0" fmla="*/ 513624 w 523125"/>
              <a:gd name="connsiteY0" fmla="*/ 133363 h 421875"/>
              <a:gd name="connsiteX1" fmla="*/ 534414 w 523125"/>
              <a:gd name="connsiteY1" fmla="*/ 135996 h 421875"/>
              <a:gd name="connsiteX2" fmla="*/ 534414 w 523125"/>
              <a:gd name="connsiteY2" fmla="*/ 41158 h 421875"/>
              <a:gd name="connsiteX3" fmla="*/ 493256 w 523125"/>
              <a:gd name="connsiteY3" fmla="*/ 0 h 421875"/>
              <a:gd name="connsiteX4" fmla="*/ 401001 w 523125"/>
              <a:gd name="connsiteY4" fmla="*/ 0 h 421875"/>
              <a:gd name="connsiteX5" fmla="*/ 403532 w 523125"/>
              <a:gd name="connsiteY5" fmla="*/ 19879 h 421875"/>
              <a:gd name="connsiteX6" fmla="*/ 323595 w 523125"/>
              <a:gd name="connsiteY6" fmla="*/ 98061 h 421875"/>
              <a:gd name="connsiteX7" fmla="*/ 243675 w 523125"/>
              <a:gd name="connsiteY7" fmla="*/ 19811 h 421875"/>
              <a:gd name="connsiteX8" fmla="*/ 246189 w 523125"/>
              <a:gd name="connsiteY8" fmla="*/ 0 h 421875"/>
              <a:gd name="connsiteX9" fmla="*/ 154913 w 523125"/>
              <a:gd name="connsiteY9" fmla="*/ 0 h 421875"/>
              <a:gd name="connsiteX10" fmla="*/ 126039 w 523125"/>
              <a:gd name="connsiteY10" fmla="*/ 11981 h 421875"/>
              <a:gd name="connsiteX11" fmla="*/ 114159 w 523125"/>
              <a:gd name="connsiteY11" fmla="*/ 40888 h 421875"/>
              <a:gd name="connsiteX12" fmla="*/ 113029 w 523125"/>
              <a:gd name="connsiteY12" fmla="*/ 140383 h 421875"/>
              <a:gd name="connsiteX13" fmla="*/ 79920 w 523125"/>
              <a:gd name="connsiteY13" fmla="*/ 133363 h 421875"/>
              <a:gd name="connsiteX14" fmla="*/ 0 w 523125"/>
              <a:gd name="connsiteY14" fmla="*/ 211326 h 421875"/>
              <a:gd name="connsiteX15" fmla="*/ 79920 w 523125"/>
              <a:gd name="connsiteY15" fmla="*/ 289322 h 421875"/>
              <a:gd name="connsiteX16" fmla="*/ 113029 w 523125"/>
              <a:gd name="connsiteY16" fmla="*/ 282302 h 421875"/>
              <a:gd name="connsiteX17" fmla="*/ 114109 w 523125"/>
              <a:gd name="connsiteY17" fmla="*/ 381611 h 421875"/>
              <a:gd name="connsiteX18" fmla="*/ 126124 w 523125"/>
              <a:gd name="connsiteY18" fmla="*/ 410788 h 421875"/>
              <a:gd name="connsiteX19" fmla="*/ 155267 w 523125"/>
              <a:gd name="connsiteY19" fmla="*/ 422871 h 421875"/>
              <a:gd name="connsiteX20" fmla="*/ 246173 w 523125"/>
              <a:gd name="connsiteY20" fmla="*/ 422871 h 421875"/>
              <a:gd name="connsiteX21" fmla="*/ 243658 w 523125"/>
              <a:gd name="connsiteY21" fmla="*/ 402874 h 421875"/>
              <a:gd name="connsiteX22" fmla="*/ 323578 w 523125"/>
              <a:gd name="connsiteY22" fmla="*/ 324641 h 421875"/>
              <a:gd name="connsiteX23" fmla="*/ 403515 w 523125"/>
              <a:gd name="connsiteY23" fmla="*/ 403009 h 421875"/>
              <a:gd name="connsiteX24" fmla="*/ 400984 w 523125"/>
              <a:gd name="connsiteY24" fmla="*/ 422871 h 421875"/>
              <a:gd name="connsiteX25" fmla="*/ 493256 w 523125"/>
              <a:gd name="connsiteY25" fmla="*/ 422871 h 421875"/>
              <a:gd name="connsiteX26" fmla="*/ 534398 w 523125"/>
              <a:gd name="connsiteY26" fmla="*/ 381729 h 421875"/>
              <a:gd name="connsiteX27" fmla="*/ 534398 w 523125"/>
              <a:gd name="connsiteY27" fmla="*/ 286656 h 421875"/>
              <a:gd name="connsiteX28" fmla="*/ 513591 w 523125"/>
              <a:gd name="connsiteY28" fmla="*/ 289288 h 421875"/>
              <a:gd name="connsiteX29" fmla="*/ 433536 w 523125"/>
              <a:gd name="connsiteY29" fmla="*/ 211309 h 421875"/>
              <a:gd name="connsiteX30" fmla="*/ 513624 w 523125"/>
              <a:gd name="connsiteY30" fmla="*/ 133363 h 42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3125" h="421875">
                <a:moveTo>
                  <a:pt x="513624" y="133363"/>
                </a:moveTo>
                <a:cubicBezTo>
                  <a:pt x="520746" y="133363"/>
                  <a:pt x="527209" y="134274"/>
                  <a:pt x="534414" y="135996"/>
                </a:cubicBezTo>
                <a:lnTo>
                  <a:pt x="534414" y="41158"/>
                </a:lnTo>
                <a:cubicBezTo>
                  <a:pt x="534414" y="18428"/>
                  <a:pt x="515987" y="0"/>
                  <a:pt x="493256" y="0"/>
                </a:cubicBezTo>
                <a:lnTo>
                  <a:pt x="401001" y="0"/>
                </a:lnTo>
                <a:cubicBezTo>
                  <a:pt x="402654" y="7239"/>
                  <a:pt x="403532" y="13162"/>
                  <a:pt x="403532" y="19879"/>
                </a:cubicBezTo>
                <a:cubicBezTo>
                  <a:pt x="403532" y="62944"/>
                  <a:pt x="367740" y="98061"/>
                  <a:pt x="323595" y="98061"/>
                </a:cubicBezTo>
                <a:cubicBezTo>
                  <a:pt x="279450" y="98061"/>
                  <a:pt x="243675" y="62843"/>
                  <a:pt x="243675" y="19811"/>
                </a:cubicBezTo>
                <a:cubicBezTo>
                  <a:pt x="243675" y="13061"/>
                  <a:pt x="244553" y="7239"/>
                  <a:pt x="246189" y="0"/>
                </a:cubicBezTo>
                <a:lnTo>
                  <a:pt x="154913" y="0"/>
                </a:lnTo>
                <a:cubicBezTo>
                  <a:pt x="144079" y="0"/>
                  <a:pt x="133684" y="4320"/>
                  <a:pt x="126039" y="11981"/>
                </a:cubicBezTo>
                <a:cubicBezTo>
                  <a:pt x="118395" y="19659"/>
                  <a:pt x="114109" y="30071"/>
                  <a:pt x="114159" y="40888"/>
                </a:cubicBezTo>
                <a:cubicBezTo>
                  <a:pt x="114294" y="82536"/>
                  <a:pt x="114261" y="140923"/>
                  <a:pt x="113029" y="140383"/>
                </a:cubicBezTo>
                <a:cubicBezTo>
                  <a:pt x="102938" y="135878"/>
                  <a:pt x="91733" y="133363"/>
                  <a:pt x="79920" y="133363"/>
                </a:cubicBezTo>
                <a:cubicBezTo>
                  <a:pt x="35775" y="133363"/>
                  <a:pt x="0" y="168261"/>
                  <a:pt x="0" y="211326"/>
                </a:cubicBezTo>
                <a:cubicBezTo>
                  <a:pt x="0" y="254391"/>
                  <a:pt x="35792" y="289322"/>
                  <a:pt x="79920" y="289322"/>
                </a:cubicBezTo>
                <a:cubicBezTo>
                  <a:pt x="91733" y="289322"/>
                  <a:pt x="102938" y="286808"/>
                  <a:pt x="113029" y="282302"/>
                </a:cubicBezTo>
                <a:cubicBezTo>
                  <a:pt x="114159" y="281779"/>
                  <a:pt x="114210" y="339981"/>
                  <a:pt x="114109" y="381611"/>
                </a:cubicBezTo>
                <a:cubicBezTo>
                  <a:pt x="114092" y="392546"/>
                  <a:pt x="118412" y="403059"/>
                  <a:pt x="126124" y="410788"/>
                </a:cubicBezTo>
                <a:cubicBezTo>
                  <a:pt x="133836" y="418517"/>
                  <a:pt x="144332" y="422871"/>
                  <a:pt x="155267" y="422871"/>
                </a:cubicBezTo>
                <a:lnTo>
                  <a:pt x="246173" y="422871"/>
                </a:lnTo>
                <a:cubicBezTo>
                  <a:pt x="244536" y="415631"/>
                  <a:pt x="243658" y="409590"/>
                  <a:pt x="243658" y="402874"/>
                </a:cubicBezTo>
                <a:cubicBezTo>
                  <a:pt x="243658" y="359809"/>
                  <a:pt x="279450" y="324641"/>
                  <a:pt x="323578" y="324641"/>
                </a:cubicBezTo>
                <a:cubicBezTo>
                  <a:pt x="367740" y="324641"/>
                  <a:pt x="403515" y="359927"/>
                  <a:pt x="403515" y="403009"/>
                </a:cubicBezTo>
                <a:cubicBezTo>
                  <a:pt x="403515" y="409742"/>
                  <a:pt x="402638" y="415631"/>
                  <a:pt x="400984" y="422871"/>
                </a:cubicBezTo>
                <a:lnTo>
                  <a:pt x="493256" y="422871"/>
                </a:lnTo>
                <a:cubicBezTo>
                  <a:pt x="516004" y="422871"/>
                  <a:pt x="534398" y="404426"/>
                  <a:pt x="534398" y="381729"/>
                </a:cubicBezTo>
                <a:lnTo>
                  <a:pt x="534398" y="286656"/>
                </a:lnTo>
                <a:cubicBezTo>
                  <a:pt x="527192" y="288377"/>
                  <a:pt x="520729" y="289288"/>
                  <a:pt x="513591" y="289288"/>
                </a:cubicBezTo>
                <a:cubicBezTo>
                  <a:pt x="469463" y="289288"/>
                  <a:pt x="433536" y="254408"/>
                  <a:pt x="433536" y="211309"/>
                </a:cubicBezTo>
                <a:cubicBezTo>
                  <a:pt x="433519" y="168278"/>
                  <a:pt x="469479" y="133363"/>
                  <a:pt x="513624" y="133363"/>
                </a:cubicBezTo>
                <a:close/>
              </a:path>
            </a:pathLst>
          </a:custGeom>
          <a:solidFill>
            <a:schemeClr val="accent4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8721268" y="4534475"/>
            <a:ext cx="532550" cy="342262"/>
            <a:chOff x="25383599" y="8767337"/>
            <a:chExt cx="532550" cy="342262"/>
          </a:xfrm>
          <a:solidFill>
            <a:schemeClr val="accent1"/>
          </a:solidFill>
        </p:grpSpPr>
        <p:sp>
          <p:nvSpPr>
            <p:cNvPr id="40" name="任意多边形: 形状 39"/>
            <p:cNvSpPr/>
            <p:nvPr/>
          </p:nvSpPr>
          <p:spPr>
            <a:xfrm>
              <a:off x="25383599" y="8767337"/>
              <a:ext cx="101250" cy="337500"/>
            </a:xfrm>
            <a:custGeom>
              <a:avLst/>
              <a:gdLst>
                <a:gd name="connsiteX0" fmla="*/ 0 w 101250"/>
                <a:gd name="connsiteY0" fmla="*/ 353565 h 337500"/>
                <a:gd name="connsiteX1" fmla="*/ 112421 w 101250"/>
                <a:gd name="connsiteY1" fmla="*/ 353565 h 337500"/>
                <a:gd name="connsiteX2" fmla="*/ 112421 w 101250"/>
                <a:gd name="connsiteY2" fmla="*/ 20048 h 337500"/>
                <a:gd name="connsiteX3" fmla="*/ 92357 w 101250"/>
                <a:gd name="connsiteY3" fmla="*/ 0 h 337500"/>
                <a:gd name="connsiteX4" fmla="*/ 20064 w 101250"/>
                <a:gd name="connsiteY4" fmla="*/ 0 h 337500"/>
                <a:gd name="connsiteX5" fmla="*/ 0 w 101250"/>
                <a:gd name="connsiteY5" fmla="*/ 20048 h 337500"/>
                <a:gd name="connsiteX6" fmla="*/ 0 w 101250"/>
                <a:gd name="connsiteY6" fmla="*/ 353565 h 337500"/>
                <a:gd name="connsiteX7" fmla="*/ 63534 w 101250"/>
                <a:gd name="connsiteY7" fmla="*/ 320946 h 337500"/>
                <a:gd name="connsiteX8" fmla="*/ 48870 w 101250"/>
                <a:gd name="connsiteY8" fmla="*/ 320946 h 337500"/>
                <a:gd name="connsiteX9" fmla="*/ 48870 w 101250"/>
                <a:gd name="connsiteY9" fmla="*/ 273713 h 337500"/>
                <a:gd name="connsiteX10" fmla="*/ 63534 w 101250"/>
                <a:gd name="connsiteY10" fmla="*/ 273713 h 337500"/>
                <a:gd name="connsiteX11" fmla="*/ 63534 w 101250"/>
                <a:gd name="connsiteY11" fmla="*/ 320946 h 337500"/>
                <a:gd name="connsiteX12" fmla="*/ 17938 w 101250"/>
                <a:gd name="connsiteY12" fmla="*/ 70993 h 337500"/>
                <a:gd name="connsiteX13" fmla="*/ 33531 w 101250"/>
                <a:gd name="connsiteY13" fmla="*/ 55401 h 337500"/>
                <a:gd name="connsiteX14" fmla="*/ 77271 w 101250"/>
                <a:gd name="connsiteY14" fmla="*/ 55401 h 337500"/>
                <a:gd name="connsiteX15" fmla="*/ 92863 w 101250"/>
                <a:gd name="connsiteY15" fmla="*/ 70993 h 337500"/>
                <a:gd name="connsiteX16" fmla="*/ 92863 w 101250"/>
                <a:gd name="connsiteY16" fmla="*/ 96812 h 337500"/>
                <a:gd name="connsiteX17" fmla="*/ 77271 w 101250"/>
                <a:gd name="connsiteY17" fmla="*/ 112404 h 337500"/>
                <a:gd name="connsiteX18" fmla="*/ 33531 w 101250"/>
                <a:gd name="connsiteY18" fmla="*/ 112404 h 337500"/>
                <a:gd name="connsiteX19" fmla="*/ 17938 w 101250"/>
                <a:gd name="connsiteY19" fmla="*/ 96812 h 337500"/>
                <a:gd name="connsiteX20" fmla="*/ 17938 w 101250"/>
                <a:gd name="connsiteY20" fmla="*/ 70993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1250" h="337500">
                  <a:moveTo>
                    <a:pt x="0" y="353565"/>
                  </a:moveTo>
                  <a:lnTo>
                    <a:pt x="112421" y="353565"/>
                  </a:lnTo>
                  <a:lnTo>
                    <a:pt x="112421" y="20048"/>
                  </a:lnTo>
                  <a:cubicBezTo>
                    <a:pt x="112421" y="8978"/>
                    <a:pt x="103444" y="0"/>
                    <a:pt x="92357" y="0"/>
                  </a:cubicBezTo>
                  <a:lnTo>
                    <a:pt x="20064" y="0"/>
                  </a:lnTo>
                  <a:cubicBezTo>
                    <a:pt x="8978" y="0"/>
                    <a:pt x="0" y="8978"/>
                    <a:pt x="0" y="20048"/>
                  </a:cubicBezTo>
                  <a:lnTo>
                    <a:pt x="0" y="353565"/>
                  </a:lnTo>
                  <a:close/>
                  <a:moveTo>
                    <a:pt x="63534" y="320946"/>
                  </a:moveTo>
                  <a:lnTo>
                    <a:pt x="48870" y="320946"/>
                  </a:lnTo>
                  <a:lnTo>
                    <a:pt x="48870" y="273713"/>
                  </a:lnTo>
                  <a:lnTo>
                    <a:pt x="63534" y="273713"/>
                  </a:lnTo>
                  <a:lnTo>
                    <a:pt x="63534" y="320946"/>
                  </a:lnTo>
                  <a:close/>
                  <a:moveTo>
                    <a:pt x="17938" y="70993"/>
                  </a:moveTo>
                  <a:cubicBezTo>
                    <a:pt x="17938" y="62387"/>
                    <a:pt x="24924" y="55401"/>
                    <a:pt x="33531" y="55401"/>
                  </a:cubicBezTo>
                  <a:lnTo>
                    <a:pt x="77271" y="55401"/>
                  </a:lnTo>
                  <a:cubicBezTo>
                    <a:pt x="85877" y="55401"/>
                    <a:pt x="92863" y="62387"/>
                    <a:pt x="92863" y="70993"/>
                  </a:cubicBezTo>
                  <a:lnTo>
                    <a:pt x="92863" y="96812"/>
                  </a:lnTo>
                  <a:cubicBezTo>
                    <a:pt x="92863" y="105418"/>
                    <a:pt x="85877" y="112404"/>
                    <a:pt x="77271" y="112404"/>
                  </a:cubicBezTo>
                  <a:lnTo>
                    <a:pt x="33531" y="112404"/>
                  </a:lnTo>
                  <a:cubicBezTo>
                    <a:pt x="24924" y="112404"/>
                    <a:pt x="17938" y="105418"/>
                    <a:pt x="17938" y="96812"/>
                  </a:cubicBezTo>
                  <a:lnTo>
                    <a:pt x="17938" y="70993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25535103" y="8767337"/>
              <a:ext cx="101250" cy="337500"/>
            </a:xfrm>
            <a:custGeom>
              <a:avLst/>
              <a:gdLst>
                <a:gd name="connsiteX0" fmla="*/ 17 w 101250"/>
                <a:gd name="connsiteY0" fmla="*/ 353565 h 337500"/>
                <a:gd name="connsiteX1" fmla="*/ 112438 w 101250"/>
                <a:gd name="connsiteY1" fmla="*/ 353565 h 337500"/>
                <a:gd name="connsiteX2" fmla="*/ 112438 w 101250"/>
                <a:gd name="connsiteY2" fmla="*/ 20048 h 337500"/>
                <a:gd name="connsiteX3" fmla="*/ 92374 w 101250"/>
                <a:gd name="connsiteY3" fmla="*/ 0 h 337500"/>
                <a:gd name="connsiteX4" fmla="*/ 20064 w 101250"/>
                <a:gd name="connsiteY4" fmla="*/ 0 h 337500"/>
                <a:gd name="connsiteX5" fmla="*/ 0 w 101250"/>
                <a:gd name="connsiteY5" fmla="*/ 20048 h 337500"/>
                <a:gd name="connsiteX6" fmla="*/ 17 w 101250"/>
                <a:gd name="connsiteY6" fmla="*/ 353565 h 337500"/>
                <a:gd name="connsiteX7" fmla="*/ 17 w 101250"/>
                <a:gd name="connsiteY7" fmla="*/ 353565 h 337500"/>
                <a:gd name="connsiteX8" fmla="*/ 43993 w 101250"/>
                <a:gd name="connsiteY8" fmla="*/ 320946 h 337500"/>
                <a:gd name="connsiteX9" fmla="*/ 30966 w 101250"/>
                <a:gd name="connsiteY9" fmla="*/ 320946 h 337500"/>
                <a:gd name="connsiteX10" fmla="*/ 30966 w 101250"/>
                <a:gd name="connsiteY10" fmla="*/ 273713 h 337500"/>
                <a:gd name="connsiteX11" fmla="*/ 43993 w 101250"/>
                <a:gd name="connsiteY11" fmla="*/ 273713 h 337500"/>
                <a:gd name="connsiteX12" fmla="*/ 43993 w 101250"/>
                <a:gd name="connsiteY12" fmla="*/ 320946 h 337500"/>
                <a:gd name="connsiteX13" fmla="*/ 83109 w 101250"/>
                <a:gd name="connsiteY13" fmla="*/ 320946 h 337500"/>
                <a:gd name="connsiteX14" fmla="*/ 68428 w 101250"/>
                <a:gd name="connsiteY14" fmla="*/ 320946 h 337500"/>
                <a:gd name="connsiteX15" fmla="*/ 68428 w 101250"/>
                <a:gd name="connsiteY15" fmla="*/ 273713 h 337500"/>
                <a:gd name="connsiteX16" fmla="*/ 83109 w 101250"/>
                <a:gd name="connsiteY16" fmla="*/ 273713 h 337500"/>
                <a:gd name="connsiteX17" fmla="*/ 83109 w 101250"/>
                <a:gd name="connsiteY17" fmla="*/ 320946 h 337500"/>
                <a:gd name="connsiteX18" fmla="*/ 19558 w 101250"/>
                <a:gd name="connsiteY18" fmla="*/ 70993 h 337500"/>
                <a:gd name="connsiteX19" fmla="*/ 35168 w 101250"/>
                <a:gd name="connsiteY19" fmla="*/ 55401 h 337500"/>
                <a:gd name="connsiteX20" fmla="*/ 78908 w 101250"/>
                <a:gd name="connsiteY20" fmla="*/ 55401 h 337500"/>
                <a:gd name="connsiteX21" fmla="*/ 94517 w 101250"/>
                <a:gd name="connsiteY21" fmla="*/ 70993 h 337500"/>
                <a:gd name="connsiteX22" fmla="*/ 94517 w 101250"/>
                <a:gd name="connsiteY22" fmla="*/ 96812 h 337500"/>
                <a:gd name="connsiteX23" fmla="*/ 78908 w 101250"/>
                <a:gd name="connsiteY23" fmla="*/ 112404 h 337500"/>
                <a:gd name="connsiteX24" fmla="*/ 35168 w 101250"/>
                <a:gd name="connsiteY24" fmla="*/ 112404 h 337500"/>
                <a:gd name="connsiteX25" fmla="*/ 19558 w 101250"/>
                <a:gd name="connsiteY25" fmla="*/ 96812 h 337500"/>
                <a:gd name="connsiteX26" fmla="*/ 19558 w 101250"/>
                <a:gd name="connsiteY26" fmla="*/ 70993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1250" h="337500">
                  <a:moveTo>
                    <a:pt x="17" y="353565"/>
                  </a:moveTo>
                  <a:lnTo>
                    <a:pt x="112438" y="353565"/>
                  </a:lnTo>
                  <a:lnTo>
                    <a:pt x="112438" y="20048"/>
                  </a:lnTo>
                  <a:cubicBezTo>
                    <a:pt x="112438" y="8978"/>
                    <a:pt x="103461" y="0"/>
                    <a:pt x="92374" y="0"/>
                  </a:cubicBezTo>
                  <a:lnTo>
                    <a:pt x="20064" y="0"/>
                  </a:lnTo>
                  <a:cubicBezTo>
                    <a:pt x="8978" y="0"/>
                    <a:pt x="0" y="8978"/>
                    <a:pt x="0" y="20048"/>
                  </a:cubicBezTo>
                  <a:lnTo>
                    <a:pt x="17" y="353565"/>
                  </a:lnTo>
                  <a:lnTo>
                    <a:pt x="17" y="353565"/>
                  </a:lnTo>
                  <a:close/>
                  <a:moveTo>
                    <a:pt x="43993" y="320946"/>
                  </a:moveTo>
                  <a:lnTo>
                    <a:pt x="30966" y="320946"/>
                  </a:lnTo>
                  <a:lnTo>
                    <a:pt x="30966" y="273713"/>
                  </a:lnTo>
                  <a:lnTo>
                    <a:pt x="43993" y="273713"/>
                  </a:lnTo>
                  <a:lnTo>
                    <a:pt x="43993" y="320946"/>
                  </a:lnTo>
                  <a:close/>
                  <a:moveTo>
                    <a:pt x="83109" y="320946"/>
                  </a:moveTo>
                  <a:lnTo>
                    <a:pt x="68428" y="320946"/>
                  </a:lnTo>
                  <a:lnTo>
                    <a:pt x="68428" y="273713"/>
                  </a:lnTo>
                  <a:lnTo>
                    <a:pt x="83109" y="273713"/>
                  </a:lnTo>
                  <a:lnTo>
                    <a:pt x="83109" y="320946"/>
                  </a:lnTo>
                  <a:close/>
                  <a:moveTo>
                    <a:pt x="19558" y="70993"/>
                  </a:moveTo>
                  <a:cubicBezTo>
                    <a:pt x="19558" y="62387"/>
                    <a:pt x="26544" y="55401"/>
                    <a:pt x="35168" y="55401"/>
                  </a:cubicBezTo>
                  <a:lnTo>
                    <a:pt x="78908" y="55401"/>
                  </a:lnTo>
                  <a:cubicBezTo>
                    <a:pt x="87531" y="55401"/>
                    <a:pt x="94517" y="62387"/>
                    <a:pt x="94517" y="70993"/>
                  </a:cubicBezTo>
                  <a:lnTo>
                    <a:pt x="94517" y="96812"/>
                  </a:lnTo>
                  <a:cubicBezTo>
                    <a:pt x="94517" y="105418"/>
                    <a:pt x="87531" y="112404"/>
                    <a:pt x="78908" y="112404"/>
                  </a:cubicBezTo>
                  <a:lnTo>
                    <a:pt x="35168" y="112404"/>
                  </a:lnTo>
                  <a:cubicBezTo>
                    <a:pt x="26544" y="112404"/>
                    <a:pt x="19558" y="105418"/>
                    <a:pt x="19558" y="96812"/>
                  </a:cubicBezTo>
                  <a:lnTo>
                    <a:pt x="19558" y="70993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 dirty="0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25679899" y="8772099"/>
              <a:ext cx="236250" cy="337500"/>
            </a:xfrm>
            <a:custGeom>
              <a:avLst/>
              <a:gdLst>
                <a:gd name="connsiteX0" fmla="*/ 110152 w 236250"/>
                <a:gd name="connsiteY0" fmla="*/ 11826 h 337500"/>
                <a:gd name="connsiteX1" fmla="*/ 83759 w 236250"/>
                <a:gd name="connsiteY1" fmla="*/ 1718 h 337500"/>
                <a:gd name="connsiteX2" fmla="*/ 11939 w 236250"/>
                <a:gd name="connsiteY2" fmla="*/ 33460 h 337500"/>
                <a:gd name="connsiteX3" fmla="*/ 1325 w 236250"/>
                <a:gd name="connsiteY3" fmla="*/ 44631 h 337500"/>
                <a:gd name="connsiteX4" fmla="*/ 1780 w 236250"/>
                <a:gd name="connsiteY4" fmla="*/ 60038 h 337500"/>
                <a:gd name="connsiteX5" fmla="*/ 132680 w 236250"/>
                <a:gd name="connsiteY5" fmla="*/ 350355 h 337500"/>
                <a:gd name="connsiteX6" fmla="*/ 241203 w 236250"/>
                <a:gd name="connsiteY6" fmla="*/ 302430 h 337500"/>
                <a:gd name="connsiteX7" fmla="*/ 110152 w 236250"/>
                <a:gd name="connsiteY7" fmla="*/ 11826 h 337500"/>
                <a:gd name="connsiteX8" fmla="*/ 40492 w 236250"/>
                <a:gd name="connsiteY8" fmla="*/ 94277 h 337500"/>
                <a:gd name="connsiteX9" fmla="*/ 48389 w 236250"/>
                <a:gd name="connsiteY9" fmla="*/ 73673 h 337500"/>
                <a:gd name="connsiteX10" fmla="*/ 88400 w 236250"/>
                <a:gd name="connsiteY10" fmla="*/ 55853 h 337500"/>
                <a:gd name="connsiteX11" fmla="*/ 109004 w 236250"/>
                <a:gd name="connsiteY11" fmla="*/ 63750 h 337500"/>
                <a:gd name="connsiteX12" fmla="*/ 118960 w 236250"/>
                <a:gd name="connsiteY12" fmla="*/ 86093 h 337500"/>
                <a:gd name="connsiteX13" fmla="*/ 119315 w 236250"/>
                <a:gd name="connsiteY13" fmla="*/ 98023 h 337500"/>
                <a:gd name="connsiteX14" fmla="*/ 111130 w 236250"/>
                <a:gd name="connsiteY14" fmla="*/ 106697 h 337500"/>
                <a:gd name="connsiteX15" fmla="*/ 71120 w 236250"/>
                <a:gd name="connsiteY15" fmla="*/ 124500 h 337500"/>
                <a:gd name="connsiteX16" fmla="*/ 50482 w 236250"/>
                <a:gd name="connsiteY16" fmla="*/ 116620 h 337500"/>
                <a:gd name="connsiteX17" fmla="*/ 40492 w 236250"/>
                <a:gd name="connsiteY17" fmla="*/ 94277 h 337500"/>
                <a:gd name="connsiteX18" fmla="*/ 139885 w 236250"/>
                <a:gd name="connsiteY18" fmla="*/ 321195 h 337500"/>
                <a:gd name="connsiteX19" fmla="*/ 115400 w 236250"/>
                <a:gd name="connsiteY19" fmla="*/ 269558 h 337500"/>
                <a:gd name="connsiteX20" fmla="*/ 127988 w 236250"/>
                <a:gd name="connsiteY20" fmla="*/ 263584 h 337500"/>
                <a:gd name="connsiteX21" fmla="*/ 152474 w 236250"/>
                <a:gd name="connsiteY21" fmla="*/ 315205 h 337500"/>
                <a:gd name="connsiteX22" fmla="*/ 139885 w 236250"/>
                <a:gd name="connsiteY22" fmla="*/ 321195 h 337500"/>
                <a:gd name="connsiteX23" fmla="*/ 167965 w 236250"/>
                <a:gd name="connsiteY23" fmla="*/ 308320 h 337500"/>
                <a:gd name="connsiteX24" fmla="*/ 143480 w 236250"/>
                <a:gd name="connsiteY24" fmla="*/ 256665 h 337500"/>
                <a:gd name="connsiteX25" fmla="*/ 156068 w 236250"/>
                <a:gd name="connsiteY25" fmla="*/ 250691 h 337500"/>
                <a:gd name="connsiteX26" fmla="*/ 180537 w 236250"/>
                <a:gd name="connsiteY26" fmla="*/ 302329 h 337500"/>
                <a:gd name="connsiteX27" fmla="*/ 167965 w 236250"/>
                <a:gd name="connsiteY27" fmla="*/ 308320 h 337500"/>
                <a:gd name="connsiteX28" fmla="*/ 173028 w 236250"/>
                <a:gd name="connsiteY28" fmla="*/ 242237 h 337500"/>
                <a:gd name="connsiteX29" fmla="*/ 185617 w 236250"/>
                <a:gd name="connsiteY29" fmla="*/ 236263 h 337500"/>
                <a:gd name="connsiteX30" fmla="*/ 210052 w 236250"/>
                <a:gd name="connsiteY30" fmla="*/ 287918 h 337500"/>
                <a:gd name="connsiteX31" fmla="*/ 197513 w 236250"/>
                <a:gd name="connsiteY31" fmla="*/ 293891 h 337500"/>
                <a:gd name="connsiteX32" fmla="*/ 173028 w 236250"/>
                <a:gd name="connsiteY32" fmla="*/ 242237 h 3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36250" h="337500">
                  <a:moveTo>
                    <a:pt x="110152" y="11826"/>
                  </a:moveTo>
                  <a:cubicBezTo>
                    <a:pt x="105595" y="1768"/>
                    <a:pt x="93833" y="-2737"/>
                    <a:pt x="83759" y="1718"/>
                  </a:cubicBezTo>
                  <a:lnTo>
                    <a:pt x="11939" y="33460"/>
                  </a:lnTo>
                  <a:cubicBezTo>
                    <a:pt x="7062" y="35620"/>
                    <a:pt x="3232" y="39653"/>
                    <a:pt x="1325" y="44631"/>
                  </a:cubicBezTo>
                  <a:cubicBezTo>
                    <a:pt x="-582" y="49626"/>
                    <a:pt x="-430" y="55178"/>
                    <a:pt x="1780" y="60038"/>
                  </a:cubicBezTo>
                  <a:lnTo>
                    <a:pt x="132680" y="350355"/>
                  </a:lnTo>
                  <a:lnTo>
                    <a:pt x="241203" y="302430"/>
                  </a:lnTo>
                  <a:lnTo>
                    <a:pt x="110152" y="11826"/>
                  </a:lnTo>
                  <a:close/>
                  <a:moveTo>
                    <a:pt x="40492" y="94277"/>
                  </a:moveTo>
                  <a:cubicBezTo>
                    <a:pt x="36982" y="86413"/>
                    <a:pt x="40525" y="77166"/>
                    <a:pt x="48389" y="73673"/>
                  </a:cubicBezTo>
                  <a:lnTo>
                    <a:pt x="88400" y="55853"/>
                  </a:lnTo>
                  <a:cubicBezTo>
                    <a:pt x="96280" y="52343"/>
                    <a:pt x="105511" y="55886"/>
                    <a:pt x="109004" y="63750"/>
                  </a:cubicBezTo>
                  <a:lnTo>
                    <a:pt x="118960" y="86093"/>
                  </a:lnTo>
                  <a:cubicBezTo>
                    <a:pt x="120682" y="89873"/>
                    <a:pt x="120766" y="94176"/>
                    <a:pt x="119315" y="98023"/>
                  </a:cubicBezTo>
                  <a:cubicBezTo>
                    <a:pt x="117830" y="101905"/>
                    <a:pt x="114843" y="105010"/>
                    <a:pt x="111130" y="106697"/>
                  </a:cubicBezTo>
                  <a:lnTo>
                    <a:pt x="71120" y="124500"/>
                  </a:lnTo>
                  <a:cubicBezTo>
                    <a:pt x="63239" y="128010"/>
                    <a:pt x="53992" y="124466"/>
                    <a:pt x="50482" y="116620"/>
                  </a:cubicBezTo>
                  <a:lnTo>
                    <a:pt x="40492" y="94277"/>
                  </a:lnTo>
                  <a:close/>
                  <a:moveTo>
                    <a:pt x="139885" y="321195"/>
                  </a:moveTo>
                  <a:lnTo>
                    <a:pt x="115400" y="269558"/>
                  </a:lnTo>
                  <a:lnTo>
                    <a:pt x="127988" y="263584"/>
                  </a:lnTo>
                  <a:lnTo>
                    <a:pt x="152474" y="315205"/>
                  </a:lnTo>
                  <a:lnTo>
                    <a:pt x="139885" y="321195"/>
                  </a:lnTo>
                  <a:close/>
                  <a:moveTo>
                    <a:pt x="167965" y="308320"/>
                  </a:moveTo>
                  <a:lnTo>
                    <a:pt x="143480" y="256665"/>
                  </a:lnTo>
                  <a:lnTo>
                    <a:pt x="156068" y="250691"/>
                  </a:lnTo>
                  <a:lnTo>
                    <a:pt x="180537" y="302329"/>
                  </a:lnTo>
                  <a:lnTo>
                    <a:pt x="167965" y="308320"/>
                  </a:lnTo>
                  <a:close/>
                  <a:moveTo>
                    <a:pt x="173028" y="242237"/>
                  </a:moveTo>
                  <a:lnTo>
                    <a:pt x="185617" y="236263"/>
                  </a:lnTo>
                  <a:lnTo>
                    <a:pt x="210052" y="287918"/>
                  </a:lnTo>
                  <a:lnTo>
                    <a:pt x="197513" y="293891"/>
                  </a:lnTo>
                  <a:lnTo>
                    <a:pt x="173028" y="242237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4272424" y="3629935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+mn-lt"/>
              </a:rPr>
              <a:t> </a:t>
            </a:r>
            <a:r>
              <a:rPr lang="en-US" altLang="zh-CN" b="1" dirty="0" err="1">
                <a:latin typeface="+mn-lt"/>
              </a:rPr>
              <a:t>Openmips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CPU</a:t>
            </a:r>
            <a:r>
              <a:rPr lang="zh-CN" altLang="zh-CN" dirty="0">
                <a:latin typeface="+mn-lt"/>
              </a:rPr>
              <a:t>顶层模块</a:t>
            </a:r>
            <a:endParaRPr lang="en-US" altLang="zh-CN" dirty="0">
              <a:latin typeface="+mn-lt"/>
            </a:endParaRPr>
          </a:p>
          <a:p>
            <a:r>
              <a:rPr lang="zh-CN" altLang="zh-CN" dirty="0">
                <a:latin typeface="+mn-lt"/>
              </a:rPr>
              <a:t>负责各个模块的连接</a:t>
            </a:r>
            <a:r>
              <a:rPr lang="zh-CN" altLang="en-US" dirty="0">
                <a:latin typeface="+mn-lt"/>
              </a:rPr>
              <a:t>，</a:t>
            </a:r>
            <a:r>
              <a:rPr lang="zh-CN" altLang="zh-CN" dirty="0">
                <a:latin typeface="+mn-lt"/>
              </a:rPr>
              <a:t>信号的选择</a:t>
            </a:r>
            <a:endParaRPr lang="en-US" altLang="zh-CN" dirty="0">
              <a:latin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950769" y="5035504"/>
            <a:ext cx="273685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+mn-lt"/>
              </a:rPr>
              <a:t>Regfile</a:t>
            </a:r>
            <a:r>
              <a:rPr lang="en-US" altLang="zh-CN" b="1" dirty="0">
                <a:latin typeface="+mn-lt"/>
              </a:rPr>
              <a:t> </a:t>
            </a:r>
            <a:r>
              <a:rPr lang="zh-CN" altLang="en-US" dirty="0">
                <a:latin typeface="+mn-lt"/>
              </a:rPr>
              <a:t>通用寄存器堆</a:t>
            </a:r>
            <a:endParaRPr lang="en-US" altLang="zh-CN" dirty="0">
              <a:latin typeface="+mn-lt"/>
            </a:endParaRPr>
          </a:p>
          <a:p>
            <a:r>
              <a:rPr lang="zh-CN" altLang="en-US" dirty="0">
                <a:latin typeface="+mn-lt"/>
              </a:rPr>
              <a:t>两个读一个写端口</a:t>
            </a:r>
            <a:endParaRPr lang="en-US" altLang="zh-CN" dirty="0">
              <a:latin typeface="+mn-lt"/>
            </a:endParaRPr>
          </a:p>
          <a:p>
            <a:r>
              <a:rPr lang="zh-CN" altLang="en-US" dirty="0">
                <a:latin typeface="+mn-lt"/>
              </a:rPr>
              <a:t>实现对</a:t>
            </a:r>
            <a:r>
              <a:rPr lang="en-US" altLang="zh-CN" dirty="0">
                <a:latin typeface="+mn-lt"/>
              </a:rPr>
              <a:t>32</a:t>
            </a:r>
            <a:r>
              <a:rPr lang="zh-CN" altLang="en-US" dirty="0">
                <a:latin typeface="+mn-lt"/>
              </a:rPr>
              <a:t>个寄存器的读写</a:t>
            </a:r>
            <a:endParaRPr lang="en-US" altLang="zh-CN" dirty="0">
              <a:latin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009579" y="2327436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+mn-lt"/>
              </a:rPr>
              <a:t>ALU </a:t>
            </a:r>
            <a:r>
              <a:rPr lang="zh-CN" altLang="en-US" dirty="0">
                <a:latin typeface="+mn-lt"/>
              </a:rPr>
              <a:t>运算器</a:t>
            </a:r>
            <a:endParaRPr lang="en-US" altLang="zh-CN" dirty="0">
              <a:latin typeface="+mn-lt"/>
            </a:endParaRPr>
          </a:p>
          <a:p>
            <a:r>
              <a:rPr lang="zh-CN" altLang="en-US" dirty="0">
                <a:latin typeface="+mn-lt"/>
              </a:rPr>
              <a:t>在指令执行阶段工作</a:t>
            </a:r>
            <a:endParaRPr lang="en-US" altLang="zh-CN" dirty="0">
              <a:latin typeface="+mn-lt"/>
            </a:endParaRPr>
          </a:p>
          <a:p>
            <a:r>
              <a:rPr lang="zh-CN" altLang="en-US" dirty="0">
                <a:latin typeface="+mn-lt"/>
              </a:rPr>
              <a:t>完成算术、逻辑运算</a:t>
            </a:r>
            <a:endParaRPr lang="en-US" altLang="zh-CN" dirty="0">
              <a:latin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824470" y="2390140"/>
            <a:ext cx="4016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lt"/>
              </a:rPr>
              <a:t>流水线寄存器</a:t>
            </a:r>
            <a:endParaRPr lang="en-US" altLang="zh-CN" b="1" dirty="0">
              <a:latin typeface="+mn-lt"/>
            </a:endParaRPr>
          </a:p>
          <a:p>
            <a:r>
              <a:rPr lang="zh-CN" altLang="en-US" dirty="0">
                <a:latin typeface="+mn-lt"/>
              </a:rPr>
              <a:t>实现流水各阶段间的数据存储与传递</a:t>
            </a:r>
            <a:endParaRPr lang="en-US" altLang="zh-CN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latin typeface="+mn-ea"/>
                <a:ea typeface="+mn-ea"/>
                <a:sym typeface="+mn-ea"/>
              </a:rPr>
              <a:t>流水线冒险</a:t>
            </a:r>
            <a:r>
              <a:rPr lang="zh-CN" altLang="en-US" sz="2200" dirty="0">
                <a:latin typeface="+mn-ea"/>
                <a:ea typeface="+mn-ea"/>
                <a:sym typeface="+mn-ea"/>
              </a:rPr>
              <a:t> </a:t>
            </a:r>
            <a:r>
              <a:rPr lang="en-US" altLang="zh-CN" sz="2200" dirty="0">
                <a:latin typeface="+mn-ea"/>
                <a:ea typeface="+mn-ea"/>
                <a:sym typeface="+mn-ea"/>
              </a:rPr>
              <a:t>— </a:t>
            </a:r>
            <a:r>
              <a:rPr lang="zh-CN" altLang="en-US" sz="2200" b="1" dirty="0">
                <a:latin typeface="+mn-ea"/>
                <a:ea typeface="+mn-ea"/>
                <a:sym typeface="+mn-ea"/>
              </a:rPr>
              <a:t>数据相关</a:t>
            </a:r>
            <a:endParaRPr lang="zh-CN" altLang="en-US" sz="2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zh-CN" altLang="en-US" dirty="0">
                <a:solidFill>
                  <a:sysClr val="windowText" lastClr="000000"/>
                </a:solidFill>
                <a:latin typeface="Arial" panose="020B0604020202020204"/>
                <a:cs typeface="+mn-ea"/>
                <a:sym typeface="+mn-lt"/>
              </a:rPr>
              <a:t>要点解析</a:t>
            </a:r>
            <a:r>
              <a:rPr lang="en-US" altLang="zh-CN" dirty="0"/>
              <a:t>   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Key Points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702424" y="1910022"/>
            <a:ext cx="8394700" cy="1323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zh-CN" altLang="en-US" dirty="0">
                <a:latin typeface="+mn-ea"/>
                <a:ea typeface="+mn-ea"/>
                <a:sym typeface="+mn-ea"/>
              </a:rPr>
              <a:t>建立数据旁路解决写后读的数据相关；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zh-CN" altLang="en-US" dirty="0">
                <a:latin typeface="+mn-ea"/>
                <a:ea typeface="+mn-ea"/>
                <a:sym typeface="+mn-ea"/>
              </a:rPr>
              <a:t>将执行与访存阶段的待写回的数据直传译码段，译码段在取寄存器数据前先检查数据旁路。</a:t>
            </a:r>
            <a:endParaRPr lang="en-US" altLang="zh-CN" dirty="0">
              <a:latin typeface="+mn-ea"/>
              <a:ea typeface="+mn-ea"/>
              <a:sym typeface="+mn-ea"/>
            </a:endParaRPr>
          </a:p>
        </p:txBody>
      </p:sp>
      <p:pic>
        <p:nvPicPr>
          <p:cNvPr id="6" name="Picture 5" descr="tmpF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755" y="3234055"/>
            <a:ext cx="9353550" cy="2543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latin typeface="+mn-ea"/>
                <a:ea typeface="+mn-ea"/>
                <a:sym typeface="+mn-ea"/>
              </a:rPr>
              <a:t>流水线冒险</a:t>
            </a:r>
            <a:r>
              <a:rPr lang="zh-CN" altLang="en-US" sz="2200" dirty="0">
                <a:latin typeface="+mn-ea"/>
                <a:ea typeface="+mn-ea"/>
                <a:sym typeface="+mn-ea"/>
              </a:rPr>
              <a:t> </a:t>
            </a:r>
            <a:r>
              <a:rPr lang="en-US" altLang="zh-CN" sz="2200" dirty="0">
                <a:latin typeface="+mn-ea"/>
                <a:ea typeface="+mn-ea"/>
                <a:sym typeface="+mn-ea"/>
              </a:rPr>
              <a:t>— </a:t>
            </a:r>
            <a:r>
              <a:rPr lang="zh-CN" altLang="en-US" sz="2200" b="1" dirty="0">
                <a:latin typeface="+mn-ea"/>
                <a:ea typeface="+mn-ea"/>
                <a:sym typeface="+mn-ea"/>
              </a:rPr>
              <a:t>数据相关</a:t>
            </a:r>
            <a:endParaRPr lang="zh-CN" altLang="en-US" sz="2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olidFill>
                  <a:sysClr val="windowText" lastClr="000000"/>
                </a:solidFill>
                <a:latin typeface="Arial" panose="020B0604020202020204"/>
                <a:cs typeface="+mn-ea"/>
                <a:sym typeface="+mn-lt"/>
              </a:rPr>
              <a:t>要点解析</a:t>
            </a:r>
            <a:r>
              <a:rPr lang="en-US" altLang="zh-CN" dirty="0"/>
              <a:t>   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Key Points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812800" y="1979295"/>
            <a:ext cx="9418955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zh-CN" altLang="en-US" sz="2000" b="1" dirty="0">
                <a:latin typeface="+mn-ea"/>
                <a:ea typeface="+mn-ea"/>
                <a:sym typeface="+mn-ea"/>
              </a:rPr>
              <a:t>数据冒险判断</a:t>
            </a:r>
            <a:endParaRPr lang="en-US" altLang="zh-CN" sz="2000" b="1" dirty="0">
              <a:latin typeface="+mn-ea"/>
              <a:ea typeface="+mn-ea"/>
              <a:sym typeface="+mn-ea"/>
            </a:endParaRPr>
          </a:p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endParaRPr lang="en-US" altLang="zh-CN" sz="2000" dirty="0">
              <a:latin typeface="+mn-ea"/>
              <a:ea typeface="+mn-ea"/>
              <a:sym typeface="+mn-ea"/>
            </a:endParaRPr>
          </a:p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zh-CN" altLang="en-US" sz="2000" dirty="0">
                <a:latin typeface="+mn-ea"/>
                <a:ea typeface="+mn-ea"/>
                <a:sym typeface="+mn-ea"/>
              </a:rPr>
              <a:t>注意：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ex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离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id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近，先判断；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mem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离</a:t>
            </a:r>
            <a:r>
              <a:rPr lang="en-US" altLang="zh-CN" sz="2000" dirty="0">
                <a:latin typeface="+mn-ea"/>
                <a:ea typeface="+mn-ea"/>
                <a:sym typeface="+mn-ea"/>
              </a:rPr>
              <a:t>id</a:t>
            </a:r>
            <a:r>
              <a:rPr lang="zh-CN" altLang="en-US" sz="2000" dirty="0">
                <a:latin typeface="+mn-ea"/>
                <a:ea typeface="+mn-ea"/>
                <a:sym typeface="+mn-ea"/>
              </a:rPr>
              <a:t>远，后判断。顺序错误可能读到脏数据！</a:t>
            </a:r>
            <a:endParaRPr lang="en-US" altLang="zh-CN" sz="2000" dirty="0">
              <a:latin typeface="+mn-ea"/>
              <a:ea typeface="+mn-ea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328304" y="2600711"/>
            <a:ext cx="3706916" cy="353141"/>
            <a:chOff x="4093412" y="2290318"/>
            <a:chExt cx="3706916" cy="353141"/>
          </a:xfrm>
        </p:grpSpPr>
        <p:sp>
          <p:nvSpPr>
            <p:cNvPr id="7" name="Freeform 69"/>
            <p:cNvSpPr>
              <a:spLocks noEditPoints="1"/>
            </p:cNvSpPr>
            <p:nvPr/>
          </p:nvSpPr>
          <p:spPr bwMode="auto">
            <a:xfrm>
              <a:off x="4093412" y="2290318"/>
              <a:ext cx="839536" cy="353141"/>
            </a:xfrm>
            <a:custGeom>
              <a:avLst/>
              <a:gdLst>
                <a:gd name="T0" fmla="*/ 128 w 128"/>
                <a:gd name="T1" fmla="*/ 6 h 128"/>
                <a:gd name="T2" fmla="*/ 122 w 128"/>
                <a:gd name="T3" fmla="*/ 0 h 128"/>
                <a:gd name="T4" fmla="*/ 6 w 128"/>
                <a:gd name="T5" fmla="*/ 0 h 128"/>
                <a:gd name="T6" fmla="*/ 0 w 128"/>
                <a:gd name="T7" fmla="*/ 6 h 128"/>
                <a:gd name="T8" fmla="*/ 0 w 128"/>
                <a:gd name="T9" fmla="*/ 122 h 128"/>
                <a:gd name="T10" fmla="*/ 6 w 128"/>
                <a:gd name="T11" fmla="*/ 128 h 128"/>
                <a:gd name="T12" fmla="*/ 122 w 128"/>
                <a:gd name="T13" fmla="*/ 128 h 128"/>
                <a:gd name="T14" fmla="*/ 128 w 128"/>
                <a:gd name="T15" fmla="*/ 122 h 128"/>
                <a:gd name="T16" fmla="*/ 128 w 128"/>
                <a:gd name="T17" fmla="*/ 6 h 128"/>
                <a:gd name="T18" fmla="*/ 123 w 128"/>
                <a:gd name="T19" fmla="*/ 124 h 128"/>
                <a:gd name="T20" fmla="*/ 5 w 128"/>
                <a:gd name="T21" fmla="*/ 124 h 128"/>
                <a:gd name="T22" fmla="*/ 5 w 128"/>
                <a:gd name="T23" fmla="*/ 5 h 128"/>
                <a:gd name="T24" fmla="*/ 123 w 128"/>
                <a:gd name="T25" fmla="*/ 5 h 128"/>
                <a:gd name="T26" fmla="*/ 123 w 128"/>
                <a:gd name="T27" fmla="*/ 1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128">
                  <a:moveTo>
                    <a:pt x="128" y="6"/>
                  </a:moveTo>
                  <a:cubicBezTo>
                    <a:pt x="128" y="3"/>
                    <a:pt x="125" y="0"/>
                    <a:pt x="1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6"/>
                    <a:pt x="3" y="128"/>
                    <a:pt x="6" y="128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5" y="128"/>
                    <a:pt x="128" y="126"/>
                    <a:pt x="128" y="122"/>
                  </a:cubicBezTo>
                  <a:lnTo>
                    <a:pt x="128" y="6"/>
                  </a:lnTo>
                  <a:close/>
                  <a:moveTo>
                    <a:pt x="123" y="124"/>
                  </a:moveTo>
                  <a:cubicBezTo>
                    <a:pt x="5" y="124"/>
                    <a:pt x="5" y="124"/>
                    <a:pt x="5" y="12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23" y="5"/>
                    <a:pt x="123" y="5"/>
                    <a:pt x="123" y="5"/>
                  </a:cubicBezTo>
                  <a:lnTo>
                    <a:pt x="123" y="1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id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Freeform 69"/>
            <p:cNvSpPr>
              <a:spLocks noEditPoints="1"/>
            </p:cNvSpPr>
            <p:nvPr/>
          </p:nvSpPr>
          <p:spPr bwMode="auto">
            <a:xfrm>
              <a:off x="5527102" y="2290318"/>
              <a:ext cx="839536" cy="353141"/>
            </a:xfrm>
            <a:custGeom>
              <a:avLst/>
              <a:gdLst>
                <a:gd name="T0" fmla="*/ 128 w 128"/>
                <a:gd name="T1" fmla="*/ 6 h 128"/>
                <a:gd name="T2" fmla="*/ 122 w 128"/>
                <a:gd name="T3" fmla="*/ 0 h 128"/>
                <a:gd name="T4" fmla="*/ 6 w 128"/>
                <a:gd name="T5" fmla="*/ 0 h 128"/>
                <a:gd name="T6" fmla="*/ 0 w 128"/>
                <a:gd name="T7" fmla="*/ 6 h 128"/>
                <a:gd name="T8" fmla="*/ 0 w 128"/>
                <a:gd name="T9" fmla="*/ 122 h 128"/>
                <a:gd name="T10" fmla="*/ 6 w 128"/>
                <a:gd name="T11" fmla="*/ 128 h 128"/>
                <a:gd name="T12" fmla="*/ 122 w 128"/>
                <a:gd name="T13" fmla="*/ 128 h 128"/>
                <a:gd name="T14" fmla="*/ 128 w 128"/>
                <a:gd name="T15" fmla="*/ 122 h 128"/>
                <a:gd name="T16" fmla="*/ 128 w 128"/>
                <a:gd name="T17" fmla="*/ 6 h 128"/>
                <a:gd name="T18" fmla="*/ 123 w 128"/>
                <a:gd name="T19" fmla="*/ 124 h 128"/>
                <a:gd name="T20" fmla="*/ 5 w 128"/>
                <a:gd name="T21" fmla="*/ 124 h 128"/>
                <a:gd name="T22" fmla="*/ 5 w 128"/>
                <a:gd name="T23" fmla="*/ 5 h 128"/>
                <a:gd name="T24" fmla="*/ 123 w 128"/>
                <a:gd name="T25" fmla="*/ 5 h 128"/>
                <a:gd name="T26" fmla="*/ 123 w 128"/>
                <a:gd name="T27" fmla="*/ 1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128">
                  <a:moveTo>
                    <a:pt x="128" y="6"/>
                  </a:moveTo>
                  <a:cubicBezTo>
                    <a:pt x="128" y="3"/>
                    <a:pt x="125" y="0"/>
                    <a:pt x="1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6"/>
                    <a:pt x="3" y="128"/>
                    <a:pt x="6" y="128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5" y="128"/>
                    <a:pt x="128" y="126"/>
                    <a:pt x="128" y="122"/>
                  </a:cubicBezTo>
                  <a:lnTo>
                    <a:pt x="128" y="6"/>
                  </a:lnTo>
                  <a:close/>
                  <a:moveTo>
                    <a:pt x="123" y="124"/>
                  </a:moveTo>
                  <a:cubicBezTo>
                    <a:pt x="5" y="124"/>
                    <a:pt x="5" y="124"/>
                    <a:pt x="5" y="12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23" y="5"/>
                    <a:pt x="123" y="5"/>
                    <a:pt x="123" y="5"/>
                  </a:cubicBezTo>
                  <a:lnTo>
                    <a:pt x="123" y="1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Freeform 69"/>
            <p:cNvSpPr>
              <a:spLocks noEditPoints="1"/>
            </p:cNvSpPr>
            <p:nvPr/>
          </p:nvSpPr>
          <p:spPr bwMode="auto">
            <a:xfrm>
              <a:off x="6960792" y="2290318"/>
              <a:ext cx="839536" cy="353141"/>
            </a:xfrm>
            <a:custGeom>
              <a:avLst/>
              <a:gdLst>
                <a:gd name="T0" fmla="*/ 128 w 128"/>
                <a:gd name="T1" fmla="*/ 6 h 128"/>
                <a:gd name="T2" fmla="*/ 122 w 128"/>
                <a:gd name="T3" fmla="*/ 0 h 128"/>
                <a:gd name="T4" fmla="*/ 6 w 128"/>
                <a:gd name="T5" fmla="*/ 0 h 128"/>
                <a:gd name="T6" fmla="*/ 0 w 128"/>
                <a:gd name="T7" fmla="*/ 6 h 128"/>
                <a:gd name="T8" fmla="*/ 0 w 128"/>
                <a:gd name="T9" fmla="*/ 122 h 128"/>
                <a:gd name="T10" fmla="*/ 6 w 128"/>
                <a:gd name="T11" fmla="*/ 128 h 128"/>
                <a:gd name="T12" fmla="*/ 122 w 128"/>
                <a:gd name="T13" fmla="*/ 128 h 128"/>
                <a:gd name="T14" fmla="*/ 128 w 128"/>
                <a:gd name="T15" fmla="*/ 122 h 128"/>
                <a:gd name="T16" fmla="*/ 128 w 128"/>
                <a:gd name="T17" fmla="*/ 6 h 128"/>
                <a:gd name="T18" fmla="*/ 123 w 128"/>
                <a:gd name="T19" fmla="*/ 124 h 128"/>
                <a:gd name="T20" fmla="*/ 5 w 128"/>
                <a:gd name="T21" fmla="*/ 124 h 128"/>
                <a:gd name="T22" fmla="*/ 5 w 128"/>
                <a:gd name="T23" fmla="*/ 5 h 128"/>
                <a:gd name="T24" fmla="*/ 123 w 128"/>
                <a:gd name="T25" fmla="*/ 5 h 128"/>
                <a:gd name="T26" fmla="*/ 123 w 128"/>
                <a:gd name="T27" fmla="*/ 1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128">
                  <a:moveTo>
                    <a:pt x="128" y="6"/>
                  </a:moveTo>
                  <a:cubicBezTo>
                    <a:pt x="128" y="3"/>
                    <a:pt x="125" y="0"/>
                    <a:pt x="1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6"/>
                    <a:pt x="3" y="128"/>
                    <a:pt x="6" y="128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5" y="128"/>
                    <a:pt x="128" y="126"/>
                    <a:pt x="128" y="122"/>
                  </a:cubicBezTo>
                  <a:lnTo>
                    <a:pt x="128" y="6"/>
                  </a:lnTo>
                  <a:close/>
                  <a:moveTo>
                    <a:pt x="123" y="124"/>
                  </a:moveTo>
                  <a:cubicBezTo>
                    <a:pt x="5" y="124"/>
                    <a:pt x="5" y="124"/>
                    <a:pt x="5" y="12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23" y="5"/>
                    <a:pt x="123" y="5"/>
                    <a:pt x="123" y="5"/>
                  </a:cubicBezTo>
                  <a:lnTo>
                    <a:pt x="123" y="1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Freeform 123"/>
            <p:cNvSpPr/>
            <p:nvPr/>
          </p:nvSpPr>
          <p:spPr bwMode="auto">
            <a:xfrm>
              <a:off x="4988335" y="2374516"/>
              <a:ext cx="481013" cy="184744"/>
            </a:xfrm>
            <a:custGeom>
              <a:avLst/>
              <a:gdLst>
                <a:gd name="T0" fmla="*/ 85 w 128"/>
                <a:gd name="T1" fmla="*/ 88 h 89"/>
                <a:gd name="T2" fmla="*/ 127 w 128"/>
                <a:gd name="T3" fmla="*/ 46 h 89"/>
                <a:gd name="T4" fmla="*/ 128 w 128"/>
                <a:gd name="T5" fmla="*/ 44 h 89"/>
                <a:gd name="T6" fmla="*/ 127 w 128"/>
                <a:gd name="T7" fmla="*/ 43 h 89"/>
                <a:gd name="T8" fmla="*/ 85 w 128"/>
                <a:gd name="T9" fmla="*/ 1 h 89"/>
                <a:gd name="T10" fmla="*/ 82 w 128"/>
                <a:gd name="T11" fmla="*/ 1 h 89"/>
                <a:gd name="T12" fmla="*/ 82 w 128"/>
                <a:gd name="T13" fmla="*/ 4 h 89"/>
                <a:gd name="T14" fmla="*/ 120 w 128"/>
                <a:gd name="T15" fmla="*/ 42 h 89"/>
                <a:gd name="T16" fmla="*/ 2 w 128"/>
                <a:gd name="T17" fmla="*/ 42 h 89"/>
                <a:gd name="T18" fmla="*/ 0 w 128"/>
                <a:gd name="T19" fmla="*/ 44 h 89"/>
                <a:gd name="T20" fmla="*/ 2 w 128"/>
                <a:gd name="T21" fmla="*/ 47 h 89"/>
                <a:gd name="T22" fmla="*/ 120 w 128"/>
                <a:gd name="T23" fmla="*/ 47 h 89"/>
                <a:gd name="T24" fmla="*/ 82 w 128"/>
                <a:gd name="T25" fmla="*/ 85 h 89"/>
                <a:gd name="T26" fmla="*/ 82 w 128"/>
                <a:gd name="T27" fmla="*/ 88 h 89"/>
                <a:gd name="T28" fmla="*/ 85 w 128"/>
                <a:gd name="T29" fmla="*/ 8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85" y="88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8" y="45"/>
                    <a:pt x="128" y="45"/>
                    <a:pt x="128" y="44"/>
                  </a:cubicBezTo>
                  <a:cubicBezTo>
                    <a:pt x="128" y="44"/>
                    <a:pt x="128" y="43"/>
                    <a:pt x="127" y="43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0"/>
                    <a:pt x="83" y="0"/>
                    <a:pt x="82" y="1"/>
                  </a:cubicBezTo>
                  <a:cubicBezTo>
                    <a:pt x="81" y="2"/>
                    <a:pt x="81" y="3"/>
                    <a:pt x="82" y="4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1" y="42"/>
                    <a:pt x="0" y="43"/>
                    <a:pt x="0" y="44"/>
                  </a:cubicBezTo>
                  <a:cubicBezTo>
                    <a:pt x="0" y="45"/>
                    <a:pt x="1" y="47"/>
                    <a:pt x="2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1" y="85"/>
                    <a:pt x="81" y="87"/>
                    <a:pt x="82" y="88"/>
                  </a:cubicBezTo>
                  <a:cubicBezTo>
                    <a:pt x="83" y="89"/>
                    <a:pt x="85" y="89"/>
                    <a:pt x="85" y="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Freeform 123"/>
            <p:cNvSpPr/>
            <p:nvPr/>
          </p:nvSpPr>
          <p:spPr bwMode="auto">
            <a:xfrm>
              <a:off x="6423208" y="2367039"/>
              <a:ext cx="481013" cy="184744"/>
            </a:xfrm>
            <a:custGeom>
              <a:avLst/>
              <a:gdLst>
                <a:gd name="T0" fmla="*/ 85 w 128"/>
                <a:gd name="T1" fmla="*/ 88 h 89"/>
                <a:gd name="T2" fmla="*/ 127 w 128"/>
                <a:gd name="T3" fmla="*/ 46 h 89"/>
                <a:gd name="T4" fmla="*/ 128 w 128"/>
                <a:gd name="T5" fmla="*/ 44 h 89"/>
                <a:gd name="T6" fmla="*/ 127 w 128"/>
                <a:gd name="T7" fmla="*/ 43 h 89"/>
                <a:gd name="T8" fmla="*/ 85 w 128"/>
                <a:gd name="T9" fmla="*/ 1 h 89"/>
                <a:gd name="T10" fmla="*/ 82 w 128"/>
                <a:gd name="T11" fmla="*/ 1 h 89"/>
                <a:gd name="T12" fmla="*/ 82 w 128"/>
                <a:gd name="T13" fmla="*/ 4 h 89"/>
                <a:gd name="T14" fmla="*/ 120 w 128"/>
                <a:gd name="T15" fmla="*/ 42 h 89"/>
                <a:gd name="T16" fmla="*/ 2 w 128"/>
                <a:gd name="T17" fmla="*/ 42 h 89"/>
                <a:gd name="T18" fmla="*/ 0 w 128"/>
                <a:gd name="T19" fmla="*/ 44 h 89"/>
                <a:gd name="T20" fmla="*/ 2 w 128"/>
                <a:gd name="T21" fmla="*/ 47 h 89"/>
                <a:gd name="T22" fmla="*/ 120 w 128"/>
                <a:gd name="T23" fmla="*/ 47 h 89"/>
                <a:gd name="T24" fmla="*/ 82 w 128"/>
                <a:gd name="T25" fmla="*/ 85 h 89"/>
                <a:gd name="T26" fmla="*/ 82 w 128"/>
                <a:gd name="T27" fmla="*/ 88 h 89"/>
                <a:gd name="T28" fmla="*/ 85 w 128"/>
                <a:gd name="T29" fmla="*/ 8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89">
                  <a:moveTo>
                    <a:pt x="85" y="88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8" y="45"/>
                    <a:pt x="128" y="45"/>
                    <a:pt x="128" y="44"/>
                  </a:cubicBezTo>
                  <a:cubicBezTo>
                    <a:pt x="128" y="44"/>
                    <a:pt x="128" y="43"/>
                    <a:pt x="127" y="43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5" y="0"/>
                    <a:pt x="83" y="0"/>
                    <a:pt x="82" y="1"/>
                  </a:cubicBezTo>
                  <a:cubicBezTo>
                    <a:pt x="81" y="2"/>
                    <a:pt x="81" y="3"/>
                    <a:pt x="82" y="4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1" y="42"/>
                    <a:pt x="0" y="43"/>
                    <a:pt x="0" y="44"/>
                  </a:cubicBezTo>
                  <a:cubicBezTo>
                    <a:pt x="0" y="45"/>
                    <a:pt x="1" y="47"/>
                    <a:pt x="2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1" y="85"/>
                    <a:pt x="81" y="87"/>
                    <a:pt x="82" y="88"/>
                  </a:cubicBezTo>
                  <a:cubicBezTo>
                    <a:pt x="83" y="89"/>
                    <a:pt x="85" y="89"/>
                    <a:pt x="85" y="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5572" y="3934055"/>
            <a:ext cx="7611537" cy="1257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latin typeface="+mn-ea"/>
                <a:ea typeface="+mn-ea"/>
                <a:sym typeface="+mn-ea"/>
              </a:rPr>
              <a:t>流水线冒险</a:t>
            </a:r>
            <a:r>
              <a:rPr lang="zh-CN" altLang="en-US" sz="2200" dirty="0">
                <a:latin typeface="+mn-ea"/>
                <a:ea typeface="+mn-ea"/>
                <a:sym typeface="+mn-ea"/>
              </a:rPr>
              <a:t> </a:t>
            </a:r>
            <a:r>
              <a:rPr lang="en-US" altLang="zh-CN" sz="2200" dirty="0">
                <a:latin typeface="+mn-ea"/>
                <a:ea typeface="+mn-ea"/>
                <a:sym typeface="+mn-ea"/>
              </a:rPr>
              <a:t>— </a:t>
            </a:r>
            <a:r>
              <a:rPr lang="zh-CN" altLang="en-US" sz="2200" b="1" dirty="0">
                <a:latin typeface="+mn-ea"/>
                <a:ea typeface="+mn-ea"/>
                <a:sym typeface="+mn-ea"/>
              </a:rPr>
              <a:t>控制相关</a:t>
            </a:r>
            <a:endParaRPr lang="zh-CN" altLang="en-US" sz="2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olidFill>
                  <a:sysClr val="windowText" lastClr="000000"/>
                </a:solidFill>
                <a:latin typeface="Arial" panose="020B0604020202020204"/>
                <a:cs typeface="+mn-ea"/>
                <a:sym typeface="+mn-lt"/>
              </a:rPr>
              <a:t>要点解析</a:t>
            </a:r>
            <a:r>
              <a:rPr lang="en-US" altLang="zh-CN" dirty="0"/>
              <a:t>   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Key Points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432435" y="1732915"/>
            <a:ext cx="10721340" cy="38811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zh-CN" altLang="en-US" dirty="0">
                <a:latin typeface="+mn-ea"/>
                <a:ea typeface="+mn-ea"/>
                <a:sym typeface="+mn-ea"/>
              </a:rPr>
              <a:t>采用</a:t>
            </a:r>
            <a:r>
              <a:rPr lang="zh-CN" altLang="en-US" b="1" dirty="0">
                <a:latin typeface="+mn-ea"/>
                <a:ea typeface="+mn-ea"/>
                <a:sym typeface="+mn-ea"/>
              </a:rPr>
              <a:t>延迟槽</a:t>
            </a:r>
            <a:r>
              <a:rPr lang="zh-CN" altLang="en-US" dirty="0">
                <a:latin typeface="+mn-ea"/>
                <a:ea typeface="+mn-ea"/>
                <a:sym typeface="+mn-ea"/>
              </a:rPr>
              <a:t>的方式解决控制冒险；</a:t>
            </a:r>
            <a:endParaRPr lang="zh-CN" altLang="en-US" dirty="0">
              <a:latin typeface="+mn-ea"/>
              <a:ea typeface="+mn-ea"/>
              <a:sym typeface="+mn-ea"/>
            </a:endParaRPr>
          </a:p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zh-CN" altLang="en-US" dirty="0">
                <a:latin typeface="+mn-ea"/>
                <a:ea typeface="+mn-ea"/>
                <a:sym typeface="+mn-ea"/>
              </a:rPr>
              <a:t>因为目前</a:t>
            </a:r>
            <a:r>
              <a:rPr lang="en-US" altLang="zh-CN" dirty="0">
                <a:latin typeface="+mn-ea"/>
                <a:ea typeface="+mn-ea"/>
                <a:sym typeface="+mn-ea"/>
              </a:rPr>
              <a:t>CPU</a:t>
            </a:r>
            <a:r>
              <a:rPr lang="zh-CN" altLang="en-US" dirty="0">
                <a:latin typeface="+mn-ea"/>
                <a:ea typeface="+mn-ea"/>
                <a:sym typeface="+mn-ea"/>
              </a:rPr>
              <a:t>仅支持</a:t>
            </a:r>
            <a:r>
              <a:rPr lang="en-US" altLang="zh-CN" dirty="0">
                <a:latin typeface="+mn-ea"/>
                <a:ea typeface="+mn-ea"/>
                <a:sym typeface="+mn-ea"/>
              </a:rPr>
              <a:t> J </a:t>
            </a:r>
            <a:r>
              <a:rPr lang="zh-CN" altLang="en-US" dirty="0">
                <a:latin typeface="+mn-ea"/>
                <a:ea typeface="+mn-ea"/>
                <a:sym typeface="+mn-ea"/>
              </a:rPr>
              <a:t>指令，因此为了节约时钟周期，将延迟槽判断从传统的</a:t>
            </a:r>
            <a:r>
              <a:rPr lang="en-US" altLang="zh-CN" dirty="0">
                <a:latin typeface="+mn-ea"/>
                <a:ea typeface="+mn-ea"/>
                <a:sym typeface="+mn-ea"/>
              </a:rPr>
              <a:t>ex</a:t>
            </a:r>
            <a:r>
              <a:rPr lang="zh-CN" altLang="en-US" dirty="0">
                <a:latin typeface="+mn-ea"/>
                <a:ea typeface="+mn-ea"/>
                <a:sym typeface="+mn-ea"/>
              </a:rPr>
              <a:t>段提前到了</a:t>
            </a:r>
            <a:r>
              <a:rPr lang="en-US" altLang="zh-CN" dirty="0">
                <a:latin typeface="+mn-ea"/>
                <a:ea typeface="+mn-ea"/>
                <a:sym typeface="+mn-ea"/>
              </a:rPr>
              <a:t>id</a:t>
            </a:r>
            <a:r>
              <a:rPr lang="zh-CN" altLang="en-US" dirty="0">
                <a:latin typeface="+mn-ea"/>
                <a:ea typeface="+mn-ea"/>
                <a:sym typeface="+mn-ea"/>
              </a:rPr>
              <a:t>段，这样只有</a:t>
            </a:r>
            <a:r>
              <a:rPr lang="en-US" altLang="zh-CN" dirty="0">
                <a:latin typeface="+mn-ea"/>
                <a:ea typeface="+mn-ea"/>
                <a:sym typeface="+mn-ea"/>
              </a:rPr>
              <a:t> J </a:t>
            </a:r>
            <a:r>
              <a:rPr lang="zh-CN" altLang="en-US" dirty="0">
                <a:latin typeface="+mn-ea"/>
                <a:ea typeface="+mn-ea"/>
                <a:sym typeface="+mn-ea"/>
              </a:rPr>
              <a:t>指令的后一个指令是延迟槽指令。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zh-CN" altLang="en-US" dirty="0">
                <a:latin typeface="+mn-ea"/>
                <a:ea typeface="+mn-ea"/>
                <a:sym typeface="+mn-ea"/>
              </a:rPr>
              <a:t>在</a:t>
            </a:r>
            <a:r>
              <a:rPr lang="en-US" altLang="zh-CN" dirty="0">
                <a:latin typeface="+mn-ea"/>
                <a:ea typeface="+mn-ea"/>
                <a:sym typeface="+mn-ea"/>
              </a:rPr>
              <a:t>id</a:t>
            </a:r>
            <a:r>
              <a:rPr lang="zh-CN" altLang="en-US" dirty="0">
                <a:latin typeface="+mn-ea"/>
                <a:ea typeface="+mn-ea"/>
                <a:sym typeface="+mn-ea"/>
              </a:rPr>
              <a:t>读出跳转指令</a:t>
            </a:r>
            <a:r>
              <a:rPr lang="en-US" altLang="zh-CN" dirty="0">
                <a:latin typeface="+mn-ea"/>
                <a:ea typeface="+mn-ea"/>
                <a:sym typeface="+mn-ea"/>
              </a:rPr>
              <a:t> J </a:t>
            </a:r>
            <a:r>
              <a:rPr lang="zh-CN" altLang="en-US" dirty="0">
                <a:latin typeface="+mn-ea"/>
                <a:ea typeface="+mn-ea"/>
                <a:sym typeface="+mn-ea"/>
              </a:rPr>
              <a:t>之后，会将他的下一条指令置为延迟槽指令。为了实现这一点，可以先通过</a:t>
            </a:r>
            <a:r>
              <a:rPr lang="en-US" altLang="zh-CN" dirty="0">
                <a:latin typeface="+mn-ea"/>
                <a:ea typeface="+mn-ea"/>
                <a:sym typeface="+mn-ea"/>
              </a:rPr>
              <a:t>id_ex</a:t>
            </a:r>
            <a:r>
              <a:rPr lang="zh-CN" altLang="en-US" dirty="0">
                <a:latin typeface="+mn-ea"/>
                <a:ea typeface="+mn-ea"/>
                <a:sym typeface="+mn-ea"/>
              </a:rPr>
              <a:t>流水寄存器暂存延迟槽标志，然后流水寄存器会在下一个时钟周期将延迟槽标志传回</a:t>
            </a:r>
            <a:r>
              <a:rPr lang="en-US" altLang="zh-CN" dirty="0">
                <a:latin typeface="+mn-ea"/>
                <a:ea typeface="+mn-ea"/>
                <a:sym typeface="+mn-ea"/>
              </a:rPr>
              <a:t>id</a:t>
            </a:r>
            <a:r>
              <a:rPr lang="zh-CN" altLang="en-US" dirty="0">
                <a:latin typeface="+mn-ea"/>
                <a:ea typeface="+mn-ea"/>
                <a:sym typeface="+mn-ea"/>
              </a:rPr>
              <a:t>段，此时进入</a:t>
            </a:r>
            <a:r>
              <a:rPr lang="en-US" altLang="zh-CN" dirty="0">
                <a:latin typeface="+mn-ea"/>
                <a:ea typeface="+mn-ea"/>
                <a:sym typeface="+mn-ea"/>
              </a:rPr>
              <a:t>id</a:t>
            </a:r>
            <a:r>
              <a:rPr lang="zh-CN" altLang="en-US" dirty="0">
                <a:latin typeface="+mn-ea"/>
                <a:ea typeface="+mn-ea"/>
                <a:sym typeface="+mn-ea"/>
              </a:rPr>
              <a:t>段的指令就会被标记为延迟槽指令；</a:t>
            </a:r>
            <a:endParaRPr lang="zh-CN" altLang="en-US" dirty="0">
              <a:latin typeface="+mn-ea"/>
              <a:ea typeface="+mn-ea"/>
              <a:sym typeface="+mn-ea"/>
            </a:endParaRPr>
          </a:p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zh-CN" altLang="en-US" dirty="0">
                <a:latin typeface="+mn-ea"/>
                <a:ea typeface="+mn-ea"/>
                <a:sym typeface="+mn-ea"/>
              </a:rPr>
              <a:t>若一个指令被标记为延迟槽指令，它在后续的访存段和写回段的操作都会被无效化。这样就解决了控制冒险。</a:t>
            </a:r>
            <a:endParaRPr lang="zh-CN" altLang="en-US" dirty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latin typeface="+mn-ea"/>
                <a:ea typeface="+mn-ea"/>
                <a:sym typeface="+mn-ea"/>
              </a:rPr>
              <a:t>有符号数运算 </a:t>
            </a:r>
            <a:r>
              <a:rPr lang="en-US" altLang="zh-CN" sz="2200" dirty="0">
                <a:latin typeface="+mn-ea"/>
                <a:ea typeface="+mn-ea"/>
                <a:sym typeface="+mn-ea"/>
              </a:rPr>
              <a:t>—</a:t>
            </a:r>
            <a:r>
              <a:rPr lang="en-US" altLang="zh-CN" sz="2200" b="1" dirty="0">
                <a:latin typeface="+mn-ea"/>
                <a:ea typeface="+mn-ea"/>
                <a:sym typeface="+mn-ea"/>
              </a:rPr>
              <a:t> </a:t>
            </a:r>
            <a:r>
              <a:rPr lang="zh-CN" altLang="en-US" sz="2200" b="1" dirty="0">
                <a:latin typeface="+mn-ea"/>
                <a:ea typeface="+mn-ea"/>
                <a:sym typeface="+mn-ea"/>
              </a:rPr>
              <a:t>溢出判断</a:t>
            </a:r>
            <a:endParaRPr lang="zh-CN" altLang="en-US" sz="2200" b="1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olidFill>
                  <a:sysClr val="windowText" lastClr="000000"/>
                </a:solidFill>
                <a:latin typeface="Arial" panose="020B0604020202020204"/>
                <a:cs typeface="+mn-ea"/>
                <a:sym typeface="+mn-lt"/>
              </a:rPr>
              <a:t>要点解析</a:t>
            </a:r>
            <a:r>
              <a:rPr lang="en-US" altLang="zh-CN" dirty="0"/>
              <a:t>   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Key Points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0303" y="3386455"/>
            <a:ext cx="4221025" cy="75708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4353009"/>
            <a:ext cx="5430008" cy="92405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77850" y="1814830"/>
            <a:ext cx="9084310" cy="15716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zh-CN" altLang="en-US" b="1" dirty="0">
                <a:latin typeface="+mn-ea"/>
                <a:ea typeface="+mn-ea"/>
                <a:sym typeface="+mn-ea"/>
              </a:rPr>
              <a:t>溢出判断</a:t>
            </a:r>
            <a:endParaRPr lang="en-US" altLang="zh-CN" b="1" dirty="0">
              <a:latin typeface="+mn-ea"/>
              <a:ea typeface="+mn-ea"/>
              <a:sym typeface="+mn-ea"/>
            </a:endParaRPr>
          </a:p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zh-CN" altLang="en-US" dirty="0">
                <a:latin typeface="+mn-ea"/>
                <a:ea typeface="+mn-ea"/>
                <a:sym typeface="+mn-ea"/>
              </a:rPr>
              <a:t>先将所有运算变为加法运算，然后根据</a:t>
            </a:r>
            <a:r>
              <a:rPr lang="en-US" altLang="zh-CN" dirty="0">
                <a:latin typeface="+mn-ea"/>
                <a:ea typeface="+mn-ea"/>
                <a:sym typeface="+mn-ea"/>
              </a:rPr>
              <a:t> </a:t>
            </a:r>
            <a:r>
              <a:rPr lang="zh-CN" altLang="en-US" dirty="0">
                <a:latin typeface="+mn-ea"/>
                <a:ea typeface="+mn-ea"/>
                <a:sym typeface="+mn-ea"/>
              </a:rPr>
              <a:t>负加负得正</a:t>
            </a:r>
            <a:r>
              <a:rPr lang="en-US" altLang="zh-CN" dirty="0">
                <a:latin typeface="+mn-ea"/>
                <a:ea typeface="+mn-ea"/>
                <a:sym typeface="+mn-ea"/>
              </a:rPr>
              <a:t> </a:t>
            </a:r>
            <a:r>
              <a:rPr lang="zh-CN" altLang="en-US" dirty="0">
                <a:latin typeface="+mn-ea"/>
                <a:ea typeface="+mn-ea"/>
                <a:sym typeface="+mn-ea"/>
              </a:rPr>
              <a:t>或</a:t>
            </a:r>
            <a:r>
              <a:rPr lang="en-US" altLang="zh-CN" dirty="0">
                <a:latin typeface="+mn-ea"/>
                <a:ea typeface="+mn-ea"/>
                <a:sym typeface="+mn-ea"/>
              </a:rPr>
              <a:t> </a:t>
            </a:r>
            <a:r>
              <a:rPr lang="zh-CN" altLang="en-US" dirty="0">
                <a:latin typeface="+mn-ea"/>
                <a:ea typeface="+mn-ea"/>
                <a:sym typeface="+mn-ea"/>
              </a:rPr>
              <a:t>正加正得负</a:t>
            </a:r>
            <a:r>
              <a:rPr lang="en-US" altLang="zh-CN" dirty="0">
                <a:latin typeface="+mn-ea"/>
                <a:ea typeface="+mn-ea"/>
                <a:sym typeface="+mn-ea"/>
              </a:rPr>
              <a:t> </a:t>
            </a:r>
            <a:r>
              <a:rPr lang="zh-CN" altLang="en-US" dirty="0">
                <a:latin typeface="+mn-ea"/>
                <a:ea typeface="+mn-ea"/>
                <a:sym typeface="+mn-ea"/>
              </a:rPr>
              <a:t>的规则来判断是否发生溢出。如果溢出标志</a:t>
            </a:r>
            <a:r>
              <a:rPr lang="en-US" altLang="zh-CN" dirty="0">
                <a:latin typeface="+mn-ea"/>
                <a:ea typeface="+mn-ea"/>
                <a:sym typeface="+mn-ea"/>
              </a:rPr>
              <a:t>overflow</a:t>
            </a:r>
            <a:r>
              <a:rPr lang="zh-CN" altLang="en-US" dirty="0">
                <a:latin typeface="+mn-ea"/>
                <a:ea typeface="+mn-ea"/>
                <a:sym typeface="+mn-ea"/>
              </a:rPr>
              <a:t>为</a:t>
            </a:r>
            <a:r>
              <a:rPr lang="en-US" altLang="zh-CN" dirty="0">
                <a:latin typeface="+mn-ea"/>
                <a:ea typeface="+mn-ea"/>
                <a:sym typeface="+mn-ea"/>
              </a:rPr>
              <a:t>1</a:t>
            </a:r>
            <a:r>
              <a:rPr lang="zh-CN" altLang="en-US" dirty="0">
                <a:latin typeface="+mn-ea"/>
                <a:ea typeface="+mn-ea"/>
                <a:sym typeface="+mn-ea"/>
              </a:rPr>
              <a:t>，那么该运算的结果无效。</a:t>
            </a:r>
            <a:endParaRPr lang="zh-CN" altLang="en-US" dirty="0">
              <a:latin typeface="+mn-ea"/>
              <a:ea typeface="+mn-ea"/>
              <a:sym typeface="+mn-ea"/>
            </a:endParaRPr>
          </a:p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endParaRPr lang="zh-CN" altLang="en-US" dirty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latin typeface="+mn-ea"/>
                <a:ea typeface="+mn-ea"/>
                <a:sym typeface="+mn-ea"/>
              </a:rPr>
              <a:t>有符号数运算 </a:t>
            </a:r>
            <a:r>
              <a:rPr lang="en-US" altLang="zh-CN" sz="2200" dirty="0">
                <a:latin typeface="+mn-ea"/>
                <a:ea typeface="+mn-ea"/>
                <a:sym typeface="+mn-ea"/>
              </a:rPr>
              <a:t>—</a:t>
            </a:r>
            <a:r>
              <a:rPr lang="en-US" altLang="zh-CN" sz="2200" b="1" dirty="0">
                <a:latin typeface="+mn-ea"/>
                <a:ea typeface="+mn-ea"/>
                <a:sym typeface="+mn-ea"/>
              </a:rPr>
              <a:t> </a:t>
            </a:r>
            <a:r>
              <a:rPr lang="zh-CN" altLang="en-US" sz="2200" b="1" dirty="0">
                <a:latin typeface="+mn-ea"/>
                <a:ea typeface="+mn-ea"/>
                <a:sym typeface="+mn-ea"/>
              </a:rPr>
              <a:t>算术右移</a:t>
            </a:r>
            <a:endParaRPr lang="zh-CN" altLang="en-US" sz="2200" b="1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>
                <a:solidFill>
                  <a:sysClr val="windowText" lastClr="000000"/>
                </a:solidFill>
                <a:latin typeface="Arial" panose="020B0604020202020204"/>
                <a:cs typeface="+mn-ea"/>
                <a:sym typeface="+mn-lt"/>
              </a:rPr>
              <a:t>要点解析</a:t>
            </a:r>
            <a:r>
              <a:rPr lang="en-US" altLang="zh-CN" dirty="0"/>
              <a:t>   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Key Points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377253" y="1935381"/>
            <a:ext cx="4522521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zh-CN" altLang="en-US" b="1" dirty="0">
                <a:latin typeface="+mn-ea"/>
                <a:ea typeface="+mn-ea"/>
                <a:sym typeface="+mn-ea"/>
              </a:rPr>
              <a:t>例：</a:t>
            </a:r>
            <a:r>
              <a:rPr lang="en-US" altLang="zh-CN" b="1" dirty="0">
                <a:latin typeface="+mn-ea"/>
                <a:ea typeface="+mn-ea"/>
                <a:sym typeface="+mn-ea"/>
              </a:rPr>
              <a:t>1100</a:t>
            </a:r>
            <a:r>
              <a:rPr lang="zh-CN" altLang="en-US" b="1" dirty="0">
                <a:latin typeface="+mn-ea"/>
                <a:ea typeface="+mn-ea"/>
                <a:sym typeface="+mn-ea"/>
              </a:rPr>
              <a:t>算术右移一位</a:t>
            </a:r>
            <a:endParaRPr lang="zh-CN" altLang="en-US" b="1" dirty="0"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7253" y="2592062"/>
            <a:ext cx="5134315" cy="1478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en-US" altLang="zh-CN" dirty="0">
                <a:latin typeface="+mn-ea"/>
                <a:ea typeface="+mn-ea"/>
                <a:sym typeface="+mn-ea"/>
              </a:rPr>
              <a:t>1.</a:t>
            </a:r>
            <a:r>
              <a:rPr lang="zh-CN" altLang="en-US" dirty="0">
                <a:latin typeface="+mn-ea"/>
                <a:ea typeface="+mn-ea"/>
                <a:sym typeface="+mn-ea"/>
              </a:rPr>
              <a:t>先将原数逻辑右移一位（</a:t>
            </a:r>
            <a:r>
              <a:rPr lang="en-US" altLang="zh-CN" dirty="0">
                <a:latin typeface="+mn-ea"/>
                <a:ea typeface="+mn-ea"/>
                <a:sym typeface="+mn-ea"/>
              </a:rPr>
              <a:t>0110</a:t>
            </a:r>
            <a:r>
              <a:rPr lang="zh-CN" altLang="en-US" dirty="0">
                <a:latin typeface="+mn-ea"/>
                <a:ea typeface="+mn-ea"/>
                <a:sym typeface="+mn-ea"/>
              </a:rPr>
              <a:t>）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en-US" altLang="zh-CN" dirty="0">
                <a:latin typeface="+mn-ea"/>
                <a:ea typeface="+mn-ea"/>
                <a:sym typeface="+mn-ea"/>
              </a:rPr>
              <a:t>2.</a:t>
            </a:r>
            <a:r>
              <a:rPr lang="zh-CN" altLang="en-US" dirty="0">
                <a:latin typeface="+mn-ea"/>
                <a:ea typeface="+mn-ea"/>
                <a:sym typeface="+mn-ea"/>
              </a:rPr>
              <a:t>再将全为符号位的数左移三位（</a:t>
            </a:r>
            <a:r>
              <a:rPr lang="en-US" altLang="zh-CN" dirty="0">
                <a:latin typeface="+mn-ea"/>
                <a:ea typeface="+mn-ea"/>
                <a:sym typeface="+mn-ea"/>
              </a:rPr>
              <a:t>1000</a:t>
            </a:r>
            <a:r>
              <a:rPr lang="zh-CN" altLang="en-US" dirty="0">
                <a:latin typeface="+mn-ea"/>
                <a:ea typeface="+mn-ea"/>
                <a:sym typeface="+mn-ea"/>
              </a:rPr>
              <a:t>）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en-US" altLang="zh-CN" dirty="0">
                <a:latin typeface="+mn-ea"/>
                <a:ea typeface="+mn-ea"/>
                <a:sym typeface="+mn-ea"/>
              </a:rPr>
              <a:t>3.</a:t>
            </a:r>
            <a:r>
              <a:rPr lang="zh-CN" altLang="en-US" dirty="0">
                <a:latin typeface="+mn-ea"/>
                <a:ea typeface="+mn-ea"/>
                <a:sym typeface="+mn-ea"/>
              </a:rPr>
              <a:t>两数相或即所得结果</a:t>
            </a:r>
            <a:endParaRPr lang="zh-CN" altLang="en-US" dirty="0">
              <a:latin typeface="+mn-ea"/>
              <a:ea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5745" y="2456172"/>
            <a:ext cx="4690301" cy="111855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75325" y="3924300"/>
            <a:ext cx="5342255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en-US" altLang="zh-CN" dirty="0">
                <a:latin typeface="+mn-ea"/>
                <a:ea typeface="+mn-ea"/>
                <a:sym typeface="+mn-ea"/>
              </a:rPr>
              <a:t>{32{src2_i[31]}}</a:t>
            </a:r>
            <a:r>
              <a:rPr lang="zh-CN" altLang="en-US" dirty="0">
                <a:latin typeface="+mn-ea"/>
                <a:ea typeface="+mn-ea"/>
                <a:sym typeface="+mn-ea"/>
              </a:rPr>
              <a:t>：每位都为原数符号位的数</a:t>
            </a:r>
            <a:endParaRPr lang="zh-CN" altLang="en-US" dirty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200150" y="3107981"/>
            <a:ext cx="9791700" cy="3289170"/>
            <a:chOff x="1200150" y="3107981"/>
            <a:chExt cx="9791700" cy="3289170"/>
          </a:xfrm>
        </p:grpSpPr>
        <p:sp>
          <p:nvSpPr>
            <p:cNvPr id="19" name="矩形: 圆角 1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ysClr val="window" lastClr="FFFFFF">
                <a:alpha val="8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矩形: 圆角 2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ysClr val="window" lastClr="FFFFFF">
                <a:alpha val="94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矩形: 圆角 73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F8F8F8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17500" sx="102000" sy="102000" algn="ctr" rotWithShape="0">
                <a:sysClr val="window" lastClr="FFFFFF">
                  <a:lumMod val="75000"/>
                  <a:alpha val="40000"/>
                </a:sysClr>
              </a:outerShdw>
            </a:effectLst>
          </p:spPr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noAutofit/>
            </a:bodyPr>
            <a:lstStyle/>
            <a:p>
              <a:pPr marL="0" marR="0" lvl="0" indent="45720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2" name="文本占位符 75"/>
          <p:cNvSpPr txBox="1"/>
          <p:nvPr/>
        </p:nvSpPr>
        <p:spPr>
          <a:xfrm>
            <a:off x="4621212" y="4887502"/>
            <a:ext cx="5723791" cy="37394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 fontScale="97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Simulate and Test</a:t>
            </a:r>
            <a:endParaRPr lang="en-US" altLang="zh-CN" sz="2400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标题 74"/>
          <p:cNvSpPr txBox="1"/>
          <p:nvPr/>
        </p:nvSpPr>
        <p:spPr>
          <a:xfrm>
            <a:off x="4621212" y="3946413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cs typeface="+mn-ea"/>
                <a:sym typeface="+mn-lt"/>
              </a:rPr>
              <a:t>仿真</a:t>
            </a:r>
            <a:r>
              <a:rPr lang="zh-CN" altLang="en-US" sz="4400" b="1" dirty="0">
                <a:cs typeface="+mn-ea"/>
                <a:sym typeface="+mn-lt"/>
              </a:rPr>
              <a:t>与测试</a:t>
            </a:r>
            <a:endParaRPr lang="zh-CN" altLang="en-US" sz="4400" b="1" dirty="0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16" name="图表 15"/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 idx="4294967295"/>
          </p:nvPr>
        </p:nvSpPr>
        <p:spPr>
          <a:xfrm>
            <a:off x="1279525" y="2528666"/>
            <a:ext cx="1806575" cy="675057"/>
          </a:xfrm>
        </p:spPr>
        <p:txBody>
          <a:bodyPr/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</a:rPr>
              <a:t>目录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type="body" sz="quarter" idx="4294967295"/>
          </p:nvPr>
        </p:nvSpPr>
        <p:spPr>
          <a:xfrm>
            <a:off x="1122361" y="3936012"/>
            <a:ext cx="2120900" cy="399586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CONTENTS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096000" y="898177"/>
            <a:ext cx="3541385" cy="1098506"/>
            <a:chOff x="5337036" y="1031947"/>
            <a:chExt cx="3541385" cy="1098506"/>
          </a:xfrm>
        </p:grpSpPr>
        <p:sp>
          <p:nvSpPr>
            <p:cNvPr id="46" name="文本框 45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1</a:t>
              </a:r>
              <a:endParaRPr lang="zh-CN" altLang="en-US" sz="54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6384010" y="1248904"/>
              <a:ext cx="2494411" cy="825008"/>
              <a:chOff x="6384011" y="1247332"/>
              <a:chExt cx="2494411" cy="817819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6384011" y="1247332"/>
                <a:ext cx="1625600" cy="585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cs typeface="+mn-ea"/>
                    <a:sym typeface="+mn-lt"/>
                  </a:rPr>
                  <a:t>项目介绍</a:t>
                </a:r>
                <a:endParaRPr lang="zh-CN" altLang="en-US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6384142" y="1773078"/>
                <a:ext cx="2494280" cy="292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Member Division of Labor</a:t>
                </a:r>
                <a:endParaRPr lang="en-US" altLang="zh-CN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1778395" y="3607163"/>
            <a:ext cx="80883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6112371" y="2073447"/>
            <a:ext cx="3098818" cy="1098506"/>
            <a:chOff x="5337036" y="1031947"/>
            <a:chExt cx="3098818" cy="1098506"/>
          </a:xfrm>
        </p:grpSpPr>
        <p:sp>
          <p:nvSpPr>
            <p:cNvPr id="4" name="文本框 3"/>
            <p:cNvSpPr txBox="1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2</a:t>
              </a:r>
              <a:endParaRPr lang="zh-CN" altLang="en-US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6384010" y="1248904"/>
              <a:ext cx="2051844" cy="843846"/>
              <a:chOff x="6384011" y="1247332"/>
              <a:chExt cx="2051844" cy="836493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6384011" y="1247332"/>
                <a:ext cx="2051844" cy="5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3200" b="1" dirty="0">
                    <a:cs typeface="+mn-ea"/>
                    <a:sym typeface="+mn-lt"/>
                  </a:rPr>
                  <a:t>处理器设计</a:t>
                </a:r>
                <a:endParaRPr lang="en-US" altLang="zh-CN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6384142" y="1819029"/>
                <a:ext cx="1965282" cy="264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Design Architecture</a:t>
                </a:r>
                <a:endParaRPr lang="zh-CN" altLang="en-US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112371" y="3391905"/>
            <a:ext cx="3098818" cy="1198880"/>
            <a:chOff x="5337036" y="1031947"/>
            <a:chExt cx="3098818" cy="1198880"/>
          </a:xfrm>
        </p:grpSpPr>
        <p:sp>
          <p:nvSpPr>
            <p:cNvPr id="9" name="文本框 8"/>
            <p:cNvSpPr txBox="1"/>
            <p:nvPr/>
          </p:nvSpPr>
          <p:spPr>
            <a:xfrm>
              <a:off x="5337036" y="1031947"/>
              <a:ext cx="609600" cy="1198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3</a:t>
              </a:r>
              <a:endParaRPr lang="en-US" altLang="zh-CN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384010" y="1248904"/>
              <a:ext cx="2051844" cy="797491"/>
              <a:chOff x="6384011" y="1247332"/>
              <a:chExt cx="2051844" cy="790542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6384011" y="1247332"/>
                <a:ext cx="2051844" cy="5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>
                    <a:cs typeface="+mn-ea"/>
                    <a:sym typeface="+mn-lt"/>
                  </a:rPr>
                  <a:t>仿真与测试</a:t>
                </a:r>
                <a:endParaRPr lang="zh-CN" altLang="en-US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6384142" y="1773078"/>
                <a:ext cx="2026196" cy="264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Practice and Testing</a:t>
                </a:r>
                <a:endParaRPr lang="en-US" altLang="zh-CN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6112371" y="4622724"/>
            <a:ext cx="3392299" cy="1089209"/>
            <a:chOff x="5337036" y="1031947"/>
            <a:chExt cx="3392299" cy="1089209"/>
          </a:xfrm>
        </p:grpSpPr>
        <p:sp>
          <p:nvSpPr>
            <p:cNvPr id="26" name="文本框 25"/>
            <p:cNvSpPr txBox="1"/>
            <p:nvPr/>
          </p:nvSpPr>
          <p:spPr>
            <a:xfrm>
              <a:off x="5337036" y="1031947"/>
              <a:ext cx="615874" cy="108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4</a:t>
              </a:r>
              <a:endParaRPr lang="en-US" altLang="zh-CN" sz="60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384010" y="1248904"/>
              <a:ext cx="2345325" cy="797491"/>
              <a:chOff x="6384011" y="1247332"/>
              <a:chExt cx="2345325" cy="790542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6384011" y="1247332"/>
                <a:ext cx="1641475" cy="5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>
                    <a:cs typeface="+mn-ea"/>
                    <a:sym typeface="+mn-lt"/>
                  </a:rPr>
                  <a:t>接口设计</a:t>
                </a:r>
                <a:endParaRPr lang="zh-CN" altLang="en-US" sz="3200" b="1" dirty="0">
                  <a:cs typeface="+mn-ea"/>
                  <a:sym typeface="+mn-lt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384142" y="1773078"/>
                <a:ext cx="2345194" cy="264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cs typeface="+mn-ea"/>
                    <a:sym typeface="+mn-lt"/>
                  </a:rPr>
                  <a:t>Summary of Experience</a:t>
                </a:r>
                <a:endParaRPr lang="en-US" altLang="zh-CN" sz="1600" dirty="0">
                  <a:solidFill>
                    <a:schemeClr val="bg2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6"/>
            <a:ext cx="8643848" cy="4801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仿真与测试 </a:t>
            </a:r>
            <a:r>
              <a:rPr lang="en-US" altLang="zh-CN" dirty="0"/>
              <a:t>	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Simulate and Test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504825" y="1605280"/>
            <a:ext cx="4375785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dirty="0">
                <a:latin typeface="+mn-ea"/>
                <a:ea typeface="+mn-ea"/>
                <a:sym typeface="+mn-ea"/>
              </a:rPr>
              <a:t>发生控制相关（执行了</a:t>
            </a:r>
            <a:r>
              <a:rPr lang="en-US" altLang="zh-CN" dirty="0">
                <a:latin typeface="+mn-ea"/>
                <a:ea typeface="+mn-ea"/>
                <a:sym typeface="+mn-ea"/>
              </a:rPr>
              <a:t>sub $1,$1,$1)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latin typeface="+mn-ea"/>
              </a:rPr>
              <a:t>控制相关</a:t>
            </a:r>
            <a:endParaRPr lang="zh-CN" altLang="en-US" sz="2200" b="1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7" t="13418" r="21993" b="5383"/>
          <a:stretch>
            <a:fillRect/>
          </a:stretch>
        </p:blipFill>
        <p:spPr>
          <a:xfrm>
            <a:off x="504741" y="2111549"/>
            <a:ext cx="4740456" cy="333042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73995" y="1655809"/>
            <a:ext cx="1621190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dirty="0">
                <a:latin typeface="+mn-ea"/>
                <a:ea typeface="+mn-ea"/>
                <a:sym typeface="+mn-ea"/>
              </a:rPr>
              <a:t>解决控制相关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0" t="7523" r="27863" b="7523"/>
          <a:stretch>
            <a:fillRect/>
          </a:stretch>
        </p:blipFill>
        <p:spPr>
          <a:xfrm>
            <a:off x="6949538" y="2073167"/>
            <a:ext cx="4145181" cy="33423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260" y="2730544"/>
            <a:ext cx="3448531" cy="33342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167961" y="4784833"/>
            <a:ext cx="1596023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dirty="0">
                <a:latin typeface="+mn-ea"/>
                <a:ea typeface="+mn-ea"/>
                <a:sym typeface="+mn-ea"/>
              </a:rPr>
              <a:t>汇编代码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6"/>
            <a:ext cx="8643848" cy="4801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仿真与测试 </a:t>
            </a:r>
            <a:r>
              <a:rPr lang="en-US" altLang="zh-CN" dirty="0"/>
              <a:t>	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Simulate and Test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49555" y="1793875"/>
            <a:ext cx="5558155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dirty="0">
                <a:latin typeface="+mn-ea"/>
                <a:ea typeface="+mn-ea"/>
                <a:sym typeface="+mn-ea"/>
              </a:rPr>
              <a:t>发生数据冒险（读取还未写回的寄存器）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latin typeface="+mn-ea"/>
              </a:rPr>
              <a:t>数据冒险</a:t>
            </a:r>
            <a:endParaRPr lang="zh-CN" altLang="en-US" sz="2200" b="1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17570" r="-277" b="1834"/>
          <a:stretch>
            <a:fillRect/>
          </a:stretch>
        </p:blipFill>
        <p:spPr>
          <a:xfrm>
            <a:off x="402527" y="2249400"/>
            <a:ext cx="5481812" cy="30696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311" y="2211522"/>
            <a:ext cx="5176776" cy="310751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324" y="3929655"/>
            <a:ext cx="4706007" cy="21529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096000" y="1727169"/>
            <a:ext cx="1596023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dirty="0">
                <a:latin typeface="+mn-ea"/>
                <a:ea typeface="+mn-ea"/>
                <a:sym typeface="+mn-ea"/>
              </a:rPr>
              <a:t>解决数据冒险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96000" y="4074540"/>
            <a:ext cx="1596023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dirty="0">
                <a:latin typeface="+mn-ea"/>
                <a:ea typeface="+mn-ea"/>
                <a:sym typeface="+mn-ea"/>
              </a:rPr>
              <a:t>汇编代码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6"/>
            <a:ext cx="8643848" cy="4801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仿真与测试 </a:t>
            </a:r>
            <a:r>
              <a:rPr lang="en-US" altLang="zh-CN" dirty="0"/>
              <a:t>	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Simulate and Test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49556" y="1832042"/>
            <a:ext cx="1151406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sz="1800" dirty="0">
                <a:latin typeface="+mn-ea"/>
                <a:ea typeface="+mn-ea"/>
                <a:sym typeface="+mn-ea"/>
              </a:rPr>
              <a:t>测试通过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latin typeface="+mn-ea"/>
              </a:rPr>
              <a:t>逻辑运算</a:t>
            </a:r>
            <a:endParaRPr lang="zh-CN" altLang="en-US" sz="2200" b="1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8" y="2359335"/>
            <a:ext cx="5686653" cy="30628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577" y="2395502"/>
            <a:ext cx="4987009" cy="299056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43577" y="1941977"/>
            <a:ext cx="1596023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dirty="0">
                <a:latin typeface="+mn-ea"/>
                <a:ea typeface="+mn-ea"/>
                <a:sym typeface="+mn-ea"/>
              </a:rPr>
              <a:t>汇编代码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6"/>
            <a:ext cx="8643848" cy="4801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仿真与测试 </a:t>
            </a:r>
            <a:r>
              <a:rPr lang="en-US" altLang="zh-CN" dirty="0"/>
              <a:t>	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Simulate and Test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588261" y="1832932"/>
            <a:ext cx="1350797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en-US" altLang="zh-CN" sz="1800" dirty="0">
                <a:latin typeface="+mn-ea"/>
                <a:ea typeface="+mn-ea"/>
                <a:sym typeface="+mn-ea"/>
              </a:rPr>
              <a:t> </a:t>
            </a:r>
            <a:r>
              <a:rPr lang="zh-CN" altLang="en-US" sz="1800" dirty="0">
                <a:latin typeface="+mn-ea"/>
                <a:ea typeface="+mn-ea"/>
                <a:sym typeface="+mn-ea"/>
              </a:rPr>
              <a:t>测试通过                                                                        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latin typeface="+mn-ea"/>
              </a:rPr>
              <a:t>移位运算</a:t>
            </a:r>
            <a:endParaRPr lang="zh-CN" altLang="en-US" sz="2200" b="1" dirty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3410" y="1826895"/>
            <a:ext cx="3039110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en-US" altLang="zh-CN" sz="1800" dirty="0">
                <a:latin typeface="+mn-ea"/>
                <a:ea typeface="+mn-ea"/>
                <a:sym typeface="+mn-ea"/>
              </a:rPr>
              <a:t> </a:t>
            </a:r>
            <a:r>
              <a:rPr lang="zh-CN" altLang="en-US" sz="1800" dirty="0">
                <a:latin typeface="+mn-ea"/>
                <a:ea typeface="+mn-ea"/>
                <a:sym typeface="+mn-ea"/>
              </a:rPr>
              <a:t>测试错误（移位算法出错）                                                                        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0"/>
          <a:stretch>
            <a:fillRect/>
          </a:stretch>
        </p:blipFill>
        <p:spPr>
          <a:xfrm>
            <a:off x="494951" y="2342074"/>
            <a:ext cx="5217951" cy="348913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1" t="10430" r="15574" b="5001"/>
          <a:stretch>
            <a:fillRect/>
          </a:stretch>
        </p:blipFill>
        <p:spPr>
          <a:xfrm>
            <a:off x="5712902" y="1629561"/>
            <a:ext cx="5588543" cy="35988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9381" t="15445"/>
          <a:stretch>
            <a:fillRect/>
          </a:stretch>
        </p:blipFill>
        <p:spPr>
          <a:xfrm>
            <a:off x="5939058" y="3263317"/>
            <a:ext cx="5217951" cy="328429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983523" y="4086639"/>
            <a:ext cx="1596023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dirty="0">
                <a:latin typeface="+mn-ea"/>
                <a:ea typeface="+mn-ea"/>
                <a:sym typeface="+mn-ea"/>
              </a:rPr>
              <a:t>汇编代码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6"/>
            <a:ext cx="8643848" cy="4801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仿真与测试 </a:t>
            </a:r>
            <a:r>
              <a:rPr lang="en-US" altLang="zh-CN" dirty="0"/>
              <a:t>	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Simulate and Test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34113" y="1722279"/>
            <a:ext cx="1151406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sz="1800" dirty="0">
                <a:latin typeface="+mn-ea"/>
                <a:ea typeface="+mn-ea"/>
                <a:sym typeface="+mn-ea"/>
              </a:rPr>
              <a:t>测试通过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latin typeface="+mn-ea"/>
              </a:rPr>
              <a:t>算术运算</a:t>
            </a:r>
            <a:endParaRPr lang="zh-CN" altLang="en-US" sz="2200" b="1" dirty="0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2" t="9918" r="1399" b="8450"/>
          <a:stretch>
            <a:fillRect/>
          </a:stretch>
        </p:blipFill>
        <p:spPr>
          <a:xfrm>
            <a:off x="161995" y="2208160"/>
            <a:ext cx="6279682" cy="39081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25727" y="1722279"/>
            <a:ext cx="1151406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sz="1800" dirty="0">
                <a:latin typeface="+mn-ea"/>
                <a:ea typeface="+mn-ea"/>
                <a:sym typeface="+mn-ea"/>
              </a:rPr>
              <a:t>汇编代码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677" y="2208160"/>
            <a:ext cx="5447441" cy="390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200150" y="3107981"/>
            <a:ext cx="9791700" cy="3289170"/>
            <a:chOff x="1200150" y="3107981"/>
            <a:chExt cx="9791700" cy="3289170"/>
          </a:xfrm>
        </p:grpSpPr>
        <p:sp>
          <p:nvSpPr>
            <p:cNvPr id="11" name="矩形: 圆角 1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ysClr val="window" lastClr="FFFFFF">
                <a:alpha val="8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矩形: 圆角 2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ysClr val="window" lastClr="FFFFFF">
                <a:alpha val="94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矩形: 圆角 73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F8F8F8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17500" sx="102000" sy="102000" algn="ctr" rotWithShape="0">
                <a:sysClr val="window" lastClr="FFFFFF">
                  <a:lumMod val="75000"/>
                  <a:alpha val="40000"/>
                </a:sysClr>
              </a:outerShdw>
            </a:effectLst>
          </p:spPr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noAutofit/>
            </a:bodyPr>
            <a:lstStyle/>
            <a:p>
              <a:pPr marL="0" marR="0" lvl="0" indent="45720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4" name="文本占位符 75"/>
          <p:cNvSpPr txBox="1"/>
          <p:nvPr/>
        </p:nvSpPr>
        <p:spPr>
          <a:xfrm>
            <a:off x="4621212" y="4887502"/>
            <a:ext cx="5723791" cy="37394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Interface Design</a:t>
            </a:r>
            <a:endParaRPr lang="en-US" altLang="zh-CN" sz="2400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标题 74"/>
          <p:cNvSpPr txBox="1"/>
          <p:nvPr/>
        </p:nvSpPr>
        <p:spPr>
          <a:xfrm>
            <a:off x="4621212" y="3946413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</a:rPr>
              <a:t>接口设计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16" name="图表 15"/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7" name="椭圆 16"/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5"/>
            <a:ext cx="8643848" cy="4801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接口设计 </a:t>
            </a:r>
            <a:r>
              <a:rPr lang="en-US" altLang="zh-CN" dirty="0"/>
              <a:t>	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Interface Design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200" b="1" dirty="0">
                <a:latin typeface="+mn-ea"/>
              </a:rPr>
              <a:t>VGA</a:t>
            </a:r>
            <a:r>
              <a:rPr lang="zh-CN" altLang="en-US" sz="2200" b="1" dirty="0">
                <a:latin typeface="+mn-ea"/>
              </a:rPr>
              <a:t>设计</a:t>
            </a:r>
            <a:endParaRPr lang="zh-CN" altLang="en-US" sz="2200" b="1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517" y="2748655"/>
            <a:ext cx="6150026" cy="279120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1130" y="2133550"/>
            <a:ext cx="4498614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dirty="0">
                <a:latin typeface="+mn-ea"/>
                <a:ea typeface="+mn-ea"/>
                <a:sym typeface="+mn-ea"/>
              </a:rPr>
              <a:t>选择</a:t>
            </a:r>
            <a:r>
              <a:rPr lang="en-US" altLang="zh-CN" dirty="0">
                <a:latin typeface="+mn-ea"/>
                <a:ea typeface="+mn-ea"/>
                <a:sym typeface="+mn-ea"/>
              </a:rPr>
              <a:t>640</a:t>
            </a:r>
            <a:r>
              <a:rPr lang="en-US" altLang="zh-CN" dirty="0">
                <a:latin typeface="+mn-ea"/>
                <a:ea typeface="+mn-ea"/>
                <a:sym typeface="+mn-ea"/>
              </a:rPr>
              <a:t> × 480@60Hz</a:t>
            </a:r>
            <a:r>
              <a:rPr lang="zh-CN" altLang="en-US" dirty="0">
                <a:latin typeface="+mn-ea"/>
                <a:ea typeface="+mn-ea"/>
                <a:sym typeface="+mn-ea"/>
              </a:rPr>
              <a:t>的显示模式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051" y="2610066"/>
            <a:ext cx="2263914" cy="32211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82051" y="2133550"/>
            <a:ext cx="4498614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dirty="0">
                <a:latin typeface="+mn-ea"/>
                <a:ea typeface="+mn-ea"/>
                <a:sym typeface="+mn-ea"/>
              </a:rPr>
              <a:t>颜色参数设置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5"/>
            <a:ext cx="8643848" cy="4801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接口设计 </a:t>
            </a:r>
            <a:r>
              <a:rPr lang="en-US" altLang="zh-CN" dirty="0"/>
              <a:t>	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Interface Design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200" b="1" dirty="0">
                <a:latin typeface="+mn-ea"/>
              </a:rPr>
              <a:t>MIPS</a:t>
            </a:r>
            <a:r>
              <a:rPr lang="zh-CN" altLang="en-US" sz="2200" b="1" dirty="0">
                <a:latin typeface="+mn-ea"/>
              </a:rPr>
              <a:t>程序设计</a:t>
            </a:r>
            <a:endParaRPr lang="zh-CN" altLang="en-US" sz="2200" b="1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5295" y="1813952"/>
            <a:ext cx="5210554" cy="1445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b="1" dirty="0"/>
              <a:t>数字计数器</a:t>
            </a:r>
            <a:endParaRPr lang="en-US" altLang="zh-CN" b="1" dirty="0"/>
          </a:p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dirty="0"/>
              <a:t>根据输入（</a:t>
            </a:r>
            <a:r>
              <a:rPr lang="en-US" altLang="zh-CN" dirty="0"/>
              <a:t>32bit</a:t>
            </a:r>
            <a:r>
              <a:rPr lang="zh-CN" altLang="en-US" dirty="0"/>
              <a:t>）在七段数码管上显示相应数字</a:t>
            </a:r>
            <a:endParaRPr lang="en-US" altLang="zh-CN" dirty="0"/>
          </a:p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dirty="0"/>
              <a:t>通过时钟信号来驱动计数和状态切换。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0371" y="3429000"/>
            <a:ext cx="5210554" cy="24695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en-US" altLang="zh-CN" b="1" dirty="0" err="1"/>
              <a:t>cnt</a:t>
            </a:r>
            <a:r>
              <a:rPr lang="en-US" altLang="zh-CN" dirty="0"/>
              <a:t> 		24</a:t>
            </a:r>
            <a:r>
              <a:rPr lang="zh-CN" altLang="en-US" dirty="0"/>
              <a:t>位寄存器，用于计数</a:t>
            </a:r>
            <a:endParaRPr lang="en-US" altLang="zh-CN" dirty="0"/>
          </a:p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en-US" altLang="zh-CN" b="1" dirty="0"/>
              <a:t>dig_1 dig_2 	</a:t>
            </a:r>
            <a:r>
              <a:rPr lang="zh-CN" altLang="en-US" dirty="0"/>
              <a:t>两个</a:t>
            </a:r>
            <a:r>
              <a:rPr lang="en-US" altLang="zh-CN" dirty="0"/>
              <a:t>4</a:t>
            </a:r>
            <a:r>
              <a:rPr lang="zh-CN" altLang="en-US" dirty="0"/>
              <a:t>位寄存器，保存输入数据</a:t>
            </a:r>
            <a:endParaRPr lang="en-US" altLang="zh-CN" dirty="0"/>
          </a:p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en-US" altLang="zh-CN" b="1" dirty="0"/>
              <a:t>step</a:t>
            </a:r>
            <a:r>
              <a:rPr lang="en-US" altLang="zh-CN" dirty="0"/>
              <a:t> 		3</a:t>
            </a:r>
            <a:r>
              <a:rPr lang="zh-CN" altLang="en-US" dirty="0"/>
              <a:t>位寄存器，记录四种状态</a:t>
            </a:r>
            <a:endParaRPr lang="en-US" altLang="zh-CN" dirty="0"/>
          </a:p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dirty="0"/>
              <a:t>根据</a:t>
            </a:r>
            <a:r>
              <a:rPr lang="en-US" altLang="zh-CN" dirty="0" err="1"/>
              <a:t>cnt</a:t>
            </a:r>
            <a:r>
              <a:rPr lang="zh-CN" altLang="en-US" dirty="0"/>
              <a:t>和</a:t>
            </a:r>
            <a:r>
              <a:rPr lang="en-US" altLang="zh-CN" dirty="0"/>
              <a:t>dig</a:t>
            </a:r>
            <a:r>
              <a:rPr lang="zh-CN" altLang="en-US" dirty="0"/>
              <a:t>选择数字，并控制</a:t>
            </a:r>
            <a:r>
              <a:rPr lang="en-US" altLang="zh-CN" dirty="0" err="1"/>
              <a:t>sel</a:t>
            </a:r>
            <a:r>
              <a:rPr lang="zh-CN" altLang="en-US" dirty="0"/>
              <a:t>和</a:t>
            </a:r>
            <a:r>
              <a:rPr lang="en-US" altLang="zh-CN" dirty="0" err="1"/>
              <a:t>seg_code</a:t>
            </a:r>
            <a:endParaRPr lang="en-US" altLang="zh-CN" dirty="0"/>
          </a:p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dirty="0"/>
              <a:t>输出端口的值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8654" y="2057233"/>
            <a:ext cx="3370895" cy="3579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5"/>
            <a:ext cx="8643848" cy="4801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接口设计 </a:t>
            </a:r>
            <a:r>
              <a:rPr lang="en-US" altLang="zh-CN" dirty="0"/>
              <a:t>	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Interface Design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en-US" altLang="zh-CN" sz="2200" b="1" dirty="0">
                <a:latin typeface="+mn-ea"/>
              </a:rPr>
              <a:t>MIPS</a:t>
            </a:r>
            <a:r>
              <a:rPr lang="zh-CN" altLang="en-US" sz="2200" b="1" dirty="0">
                <a:latin typeface="+mn-ea"/>
              </a:rPr>
              <a:t>程序设计</a:t>
            </a:r>
            <a:endParaRPr lang="zh-CN" altLang="en-US" sz="2200" b="1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5295" y="1813952"/>
            <a:ext cx="1662011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b="1" dirty="0"/>
              <a:t>程序运行逻辑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sp>
        <p:nvSpPr>
          <p:cNvPr id="4" name="图形 89"/>
          <p:cNvSpPr/>
          <p:nvPr/>
        </p:nvSpPr>
        <p:spPr>
          <a:xfrm>
            <a:off x="2308849" y="3212195"/>
            <a:ext cx="973810" cy="973810"/>
          </a:xfrm>
          <a:custGeom>
            <a:avLst/>
            <a:gdLst>
              <a:gd name="connsiteX0" fmla="*/ 505018 w 523125"/>
              <a:gd name="connsiteY0" fmla="*/ 318786 h 523125"/>
              <a:gd name="connsiteX1" fmla="*/ 531343 w 523125"/>
              <a:gd name="connsiteY1" fmla="*/ 292444 h 523125"/>
              <a:gd name="connsiteX2" fmla="*/ 531343 w 523125"/>
              <a:gd name="connsiteY2" fmla="*/ 238849 h 523125"/>
              <a:gd name="connsiteX3" fmla="*/ 505018 w 523125"/>
              <a:gd name="connsiteY3" fmla="*/ 212524 h 523125"/>
              <a:gd name="connsiteX4" fmla="*/ 475403 w 523125"/>
              <a:gd name="connsiteY4" fmla="*/ 212524 h 523125"/>
              <a:gd name="connsiteX5" fmla="*/ 475335 w 523125"/>
              <a:gd name="connsiteY5" fmla="*/ 212423 h 523125"/>
              <a:gd name="connsiteX6" fmla="*/ 451406 w 523125"/>
              <a:gd name="connsiteY6" fmla="*/ 154879 h 523125"/>
              <a:gd name="connsiteX7" fmla="*/ 472044 w 523125"/>
              <a:gd name="connsiteY7" fmla="*/ 134207 h 523125"/>
              <a:gd name="connsiteX8" fmla="*/ 472044 w 523125"/>
              <a:gd name="connsiteY8" fmla="*/ 96998 h 523125"/>
              <a:gd name="connsiteX9" fmla="*/ 434126 w 523125"/>
              <a:gd name="connsiteY9" fmla="*/ 59096 h 523125"/>
              <a:gd name="connsiteX10" fmla="*/ 415496 w 523125"/>
              <a:gd name="connsiteY10" fmla="*/ 51384 h 523125"/>
              <a:gd name="connsiteX11" fmla="*/ 396883 w 523125"/>
              <a:gd name="connsiteY11" fmla="*/ 59113 h 523125"/>
              <a:gd name="connsiteX12" fmla="*/ 376262 w 523125"/>
              <a:gd name="connsiteY12" fmla="*/ 79751 h 523125"/>
              <a:gd name="connsiteX13" fmla="*/ 319208 w 523125"/>
              <a:gd name="connsiteY13" fmla="*/ 55924 h 523125"/>
              <a:gd name="connsiteX14" fmla="*/ 318887 w 523125"/>
              <a:gd name="connsiteY14" fmla="*/ 26139 h 523125"/>
              <a:gd name="connsiteX15" fmla="*/ 292579 w 523125"/>
              <a:gd name="connsiteY15" fmla="*/ 0 h 523125"/>
              <a:gd name="connsiteX16" fmla="*/ 239001 w 523125"/>
              <a:gd name="connsiteY16" fmla="*/ 0 h 523125"/>
              <a:gd name="connsiteX17" fmla="*/ 220320 w 523125"/>
              <a:gd name="connsiteY17" fmla="*/ 7779 h 523125"/>
              <a:gd name="connsiteX18" fmla="*/ 212693 w 523125"/>
              <a:gd name="connsiteY18" fmla="*/ 26528 h 523125"/>
              <a:gd name="connsiteX19" fmla="*/ 212946 w 523125"/>
              <a:gd name="connsiteY19" fmla="*/ 55316 h 523125"/>
              <a:gd name="connsiteX20" fmla="*/ 154035 w 523125"/>
              <a:gd name="connsiteY20" fmla="*/ 79650 h 523125"/>
              <a:gd name="connsiteX21" fmla="*/ 133515 w 523125"/>
              <a:gd name="connsiteY21" fmla="*/ 59096 h 523125"/>
              <a:gd name="connsiteX22" fmla="*/ 114919 w 523125"/>
              <a:gd name="connsiteY22" fmla="*/ 51384 h 523125"/>
              <a:gd name="connsiteX23" fmla="*/ 96306 w 523125"/>
              <a:gd name="connsiteY23" fmla="*/ 59096 h 523125"/>
              <a:gd name="connsiteX24" fmla="*/ 58354 w 523125"/>
              <a:gd name="connsiteY24" fmla="*/ 97031 h 523125"/>
              <a:gd name="connsiteX25" fmla="*/ 58354 w 523125"/>
              <a:gd name="connsiteY25" fmla="*/ 134241 h 523125"/>
              <a:gd name="connsiteX26" fmla="*/ 78992 w 523125"/>
              <a:gd name="connsiteY26" fmla="*/ 154879 h 523125"/>
              <a:gd name="connsiteX27" fmla="*/ 55097 w 523125"/>
              <a:gd name="connsiteY27" fmla="*/ 212423 h 523125"/>
              <a:gd name="connsiteX28" fmla="*/ 55046 w 523125"/>
              <a:gd name="connsiteY28" fmla="*/ 212524 h 523125"/>
              <a:gd name="connsiteX29" fmla="*/ 26325 w 523125"/>
              <a:gd name="connsiteY29" fmla="*/ 212524 h 523125"/>
              <a:gd name="connsiteX30" fmla="*/ 0 w 523125"/>
              <a:gd name="connsiteY30" fmla="*/ 238849 h 523125"/>
              <a:gd name="connsiteX31" fmla="*/ 0 w 523125"/>
              <a:gd name="connsiteY31" fmla="*/ 292494 h 523125"/>
              <a:gd name="connsiteX32" fmla="*/ 26325 w 523125"/>
              <a:gd name="connsiteY32" fmla="*/ 318836 h 523125"/>
              <a:gd name="connsiteX33" fmla="*/ 54911 w 523125"/>
              <a:gd name="connsiteY33" fmla="*/ 318836 h 523125"/>
              <a:gd name="connsiteX34" fmla="*/ 54203 w 523125"/>
              <a:gd name="connsiteY34" fmla="*/ 315748 h 523125"/>
              <a:gd name="connsiteX35" fmla="*/ 54911 w 523125"/>
              <a:gd name="connsiteY35" fmla="*/ 318701 h 523125"/>
              <a:gd name="connsiteX36" fmla="*/ 79026 w 523125"/>
              <a:gd name="connsiteY36" fmla="*/ 377004 h 523125"/>
              <a:gd name="connsiteX37" fmla="*/ 58404 w 523125"/>
              <a:gd name="connsiteY37" fmla="*/ 397609 h 523125"/>
              <a:gd name="connsiteX38" fmla="*/ 50693 w 523125"/>
              <a:gd name="connsiteY38" fmla="*/ 416239 h 523125"/>
              <a:gd name="connsiteX39" fmla="*/ 58404 w 523125"/>
              <a:gd name="connsiteY39" fmla="*/ 434869 h 523125"/>
              <a:gd name="connsiteX40" fmla="*/ 96323 w 523125"/>
              <a:gd name="connsiteY40" fmla="*/ 472804 h 523125"/>
              <a:gd name="connsiteX41" fmla="*/ 114919 w 523125"/>
              <a:gd name="connsiteY41" fmla="*/ 480516 h 523125"/>
              <a:gd name="connsiteX42" fmla="*/ 133532 w 523125"/>
              <a:gd name="connsiteY42" fmla="*/ 472804 h 523125"/>
              <a:gd name="connsiteX43" fmla="*/ 154136 w 523125"/>
              <a:gd name="connsiteY43" fmla="*/ 452166 h 523125"/>
              <a:gd name="connsiteX44" fmla="*/ 212996 w 523125"/>
              <a:gd name="connsiteY44" fmla="*/ 476432 h 523125"/>
              <a:gd name="connsiteX45" fmla="*/ 212743 w 523125"/>
              <a:gd name="connsiteY45" fmla="*/ 504900 h 523125"/>
              <a:gd name="connsiteX46" fmla="*/ 220371 w 523125"/>
              <a:gd name="connsiteY46" fmla="*/ 523648 h 523125"/>
              <a:gd name="connsiteX47" fmla="*/ 239051 w 523125"/>
              <a:gd name="connsiteY47" fmla="*/ 531428 h 523125"/>
              <a:gd name="connsiteX48" fmla="*/ 292629 w 523125"/>
              <a:gd name="connsiteY48" fmla="*/ 531428 h 523125"/>
              <a:gd name="connsiteX49" fmla="*/ 318954 w 523125"/>
              <a:gd name="connsiteY49" fmla="*/ 505271 h 523125"/>
              <a:gd name="connsiteX50" fmla="*/ 319275 w 523125"/>
              <a:gd name="connsiteY50" fmla="*/ 476027 h 523125"/>
              <a:gd name="connsiteX51" fmla="*/ 376296 w 523125"/>
              <a:gd name="connsiteY51" fmla="*/ 452216 h 523125"/>
              <a:gd name="connsiteX52" fmla="*/ 396917 w 523125"/>
              <a:gd name="connsiteY52" fmla="*/ 472821 h 523125"/>
              <a:gd name="connsiteX53" fmla="*/ 434126 w 523125"/>
              <a:gd name="connsiteY53" fmla="*/ 472821 h 523125"/>
              <a:gd name="connsiteX54" fmla="*/ 472044 w 523125"/>
              <a:gd name="connsiteY54" fmla="*/ 434970 h 523125"/>
              <a:gd name="connsiteX55" fmla="*/ 472044 w 523125"/>
              <a:gd name="connsiteY55" fmla="*/ 397727 h 523125"/>
              <a:gd name="connsiteX56" fmla="*/ 451389 w 523125"/>
              <a:gd name="connsiteY56" fmla="*/ 377072 h 523125"/>
              <a:gd name="connsiteX57" fmla="*/ 475554 w 523125"/>
              <a:gd name="connsiteY57" fmla="*/ 318769 h 523125"/>
              <a:gd name="connsiteX58" fmla="*/ 475554 w 523125"/>
              <a:gd name="connsiteY58" fmla="*/ 318904 h 523125"/>
              <a:gd name="connsiteX59" fmla="*/ 505052 w 523125"/>
              <a:gd name="connsiteY59" fmla="*/ 318904 h 523125"/>
              <a:gd name="connsiteX60" fmla="*/ 505018 w 523125"/>
              <a:gd name="connsiteY60" fmla="*/ 318786 h 523125"/>
              <a:gd name="connsiteX61" fmla="*/ 505018 w 523125"/>
              <a:gd name="connsiteY61" fmla="*/ 318786 h 523125"/>
              <a:gd name="connsiteX62" fmla="*/ 265224 w 523125"/>
              <a:gd name="connsiteY62" fmla="*/ 339913 h 523125"/>
              <a:gd name="connsiteX63" fmla="*/ 191244 w 523125"/>
              <a:gd name="connsiteY63" fmla="*/ 265916 h 523125"/>
              <a:gd name="connsiteX64" fmla="*/ 265224 w 523125"/>
              <a:gd name="connsiteY64" fmla="*/ 191919 h 523125"/>
              <a:gd name="connsiteX65" fmla="*/ 339221 w 523125"/>
              <a:gd name="connsiteY65" fmla="*/ 265916 h 523125"/>
              <a:gd name="connsiteX66" fmla="*/ 265224 w 523125"/>
              <a:gd name="connsiteY66" fmla="*/ 33991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23125" h="523125">
                <a:moveTo>
                  <a:pt x="505018" y="318786"/>
                </a:moveTo>
                <a:cubicBezTo>
                  <a:pt x="519531" y="318786"/>
                  <a:pt x="531343" y="307024"/>
                  <a:pt x="531343" y="292444"/>
                </a:cubicBezTo>
                <a:lnTo>
                  <a:pt x="531343" y="238849"/>
                </a:lnTo>
                <a:cubicBezTo>
                  <a:pt x="531343" y="224319"/>
                  <a:pt x="519581" y="212524"/>
                  <a:pt x="505018" y="212524"/>
                </a:cubicBezTo>
                <a:lnTo>
                  <a:pt x="475403" y="212524"/>
                </a:lnTo>
                <a:cubicBezTo>
                  <a:pt x="475386" y="212507"/>
                  <a:pt x="475386" y="212490"/>
                  <a:pt x="475335" y="212423"/>
                </a:cubicBezTo>
                <a:cubicBezTo>
                  <a:pt x="470154" y="191919"/>
                  <a:pt x="462004" y="172581"/>
                  <a:pt x="451406" y="154879"/>
                </a:cubicBezTo>
                <a:lnTo>
                  <a:pt x="472044" y="134207"/>
                </a:lnTo>
                <a:cubicBezTo>
                  <a:pt x="482288" y="123930"/>
                  <a:pt x="482288" y="107274"/>
                  <a:pt x="472044" y="96998"/>
                </a:cubicBezTo>
                <a:lnTo>
                  <a:pt x="434126" y="59096"/>
                </a:lnTo>
                <a:cubicBezTo>
                  <a:pt x="429182" y="54152"/>
                  <a:pt x="422483" y="51384"/>
                  <a:pt x="415496" y="51384"/>
                </a:cubicBezTo>
                <a:cubicBezTo>
                  <a:pt x="408544" y="51384"/>
                  <a:pt x="401811" y="54169"/>
                  <a:pt x="396883" y="59113"/>
                </a:cubicBezTo>
                <a:lnTo>
                  <a:pt x="376262" y="79751"/>
                </a:lnTo>
                <a:cubicBezTo>
                  <a:pt x="358729" y="69238"/>
                  <a:pt x="339542" y="61121"/>
                  <a:pt x="319208" y="55924"/>
                </a:cubicBezTo>
                <a:cubicBezTo>
                  <a:pt x="319140" y="55907"/>
                  <a:pt x="319005" y="40686"/>
                  <a:pt x="318887" y="26139"/>
                </a:cubicBezTo>
                <a:cubicBezTo>
                  <a:pt x="318803" y="11678"/>
                  <a:pt x="307074" y="0"/>
                  <a:pt x="292579" y="0"/>
                </a:cubicBezTo>
                <a:lnTo>
                  <a:pt x="239001" y="0"/>
                </a:lnTo>
                <a:cubicBezTo>
                  <a:pt x="231981" y="0"/>
                  <a:pt x="225264" y="2801"/>
                  <a:pt x="220320" y="7779"/>
                </a:cubicBezTo>
                <a:cubicBezTo>
                  <a:pt x="215376" y="12758"/>
                  <a:pt x="212625" y="19524"/>
                  <a:pt x="212693" y="26528"/>
                </a:cubicBezTo>
                <a:lnTo>
                  <a:pt x="212946" y="55316"/>
                </a:lnTo>
                <a:cubicBezTo>
                  <a:pt x="191953" y="59771"/>
                  <a:pt x="172159" y="68816"/>
                  <a:pt x="154035" y="79650"/>
                </a:cubicBezTo>
                <a:lnTo>
                  <a:pt x="133515" y="59096"/>
                </a:lnTo>
                <a:cubicBezTo>
                  <a:pt x="128588" y="54152"/>
                  <a:pt x="121888" y="51384"/>
                  <a:pt x="114919" y="51384"/>
                </a:cubicBezTo>
                <a:cubicBezTo>
                  <a:pt x="107933" y="51384"/>
                  <a:pt x="101233" y="54169"/>
                  <a:pt x="96306" y="59096"/>
                </a:cubicBezTo>
                <a:lnTo>
                  <a:pt x="58354" y="97031"/>
                </a:lnTo>
                <a:cubicBezTo>
                  <a:pt x="48094" y="107308"/>
                  <a:pt x="48077" y="123964"/>
                  <a:pt x="58354" y="134241"/>
                </a:cubicBezTo>
                <a:lnTo>
                  <a:pt x="78992" y="154879"/>
                </a:lnTo>
                <a:cubicBezTo>
                  <a:pt x="68428" y="172598"/>
                  <a:pt x="60294" y="191919"/>
                  <a:pt x="55097" y="212423"/>
                </a:cubicBezTo>
                <a:cubicBezTo>
                  <a:pt x="55080" y="212490"/>
                  <a:pt x="55080" y="212507"/>
                  <a:pt x="55046" y="212524"/>
                </a:cubicBezTo>
                <a:lnTo>
                  <a:pt x="26325" y="212524"/>
                </a:lnTo>
                <a:cubicBezTo>
                  <a:pt x="11796" y="212524"/>
                  <a:pt x="0" y="224303"/>
                  <a:pt x="0" y="238849"/>
                </a:cubicBezTo>
                <a:lnTo>
                  <a:pt x="0" y="292494"/>
                </a:lnTo>
                <a:cubicBezTo>
                  <a:pt x="0" y="307024"/>
                  <a:pt x="11779" y="318836"/>
                  <a:pt x="26325" y="318836"/>
                </a:cubicBezTo>
                <a:lnTo>
                  <a:pt x="54911" y="318836"/>
                </a:lnTo>
                <a:cubicBezTo>
                  <a:pt x="54658" y="317790"/>
                  <a:pt x="54456" y="316828"/>
                  <a:pt x="54203" y="315748"/>
                </a:cubicBezTo>
                <a:cubicBezTo>
                  <a:pt x="54456" y="316727"/>
                  <a:pt x="54658" y="317739"/>
                  <a:pt x="54911" y="318701"/>
                </a:cubicBezTo>
                <a:cubicBezTo>
                  <a:pt x="60109" y="339491"/>
                  <a:pt x="68293" y="359100"/>
                  <a:pt x="79026" y="377004"/>
                </a:cubicBezTo>
                <a:lnTo>
                  <a:pt x="58404" y="397609"/>
                </a:lnTo>
                <a:cubicBezTo>
                  <a:pt x="53460" y="402519"/>
                  <a:pt x="50693" y="409219"/>
                  <a:pt x="50693" y="416239"/>
                </a:cubicBezTo>
                <a:cubicBezTo>
                  <a:pt x="50693" y="423259"/>
                  <a:pt x="53460" y="429924"/>
                  <a:pt x="58404" y="434869"/>
                </a:cubicBezTo>
                <a:lnTo>
                  <a:pt x="96323" y="472804"/>
                </a:lnTo>
                <a:cubicBezTo>
                  <a:pt x="101250" y="477714"/>
                  <a:pt x="107933" y="480516"/>
                  <a:pt x="114919" y="480516"/>
                </a:cubicBezTo>
                <a:cubicBezTo>
                  <a:pt x="121888" y="480516"/>
                  <a:pt x="128604" y="477714"/>
                  <a:pt x="133532" y="472804"/>
                </a:cubicBezTo>
                <a:lnTo>
                  <a:pt x="154136" y="452166"/>
                </a:lnTo>
                <a:cubicBezTo>
                  <a:pt x="172209" y="462983"/>
                  <a:pt x="192021" y="471251"/>
                  <a:pt x="212996" y="476432"/>
                </a:cubicBezTo>
                <a:lnTo>
                  <a:pt x="212743" y="504900"/>
                </a:lnTo>
                <a:cubicBezTo>
                  <a:pt x="212676" y="511920"/>
                  <a:pt x="215426" y="518670"/>
                  <a:pt x="220371" y="523648"/>
                </a:cubicBezTo>
                <a:cubicBezTo>
                  <a:pt x="225315" y="528626"/>
                  <a:pt x="232031" y="531428"/>
                  <a:pt x="239051" y="531428"/>
                </a:cubicBezTo>
                <a:lnTo>
                  <a:pt x="292629" y="531428"/>
                </a:lnTo>
                <a:cubicBezTo>
                  <a:pt x="307074" y="531428"/>
                  <a:pt x="318853" y="519750"/>
                  <a:pt x="318954" y="505271"/>
                </a:cubicBezTo>
                <a:cubicBezTo>
                  <a:pt x="319056" y="490928"/>
                  <a:pt x="319157" y="476044"/>
                  <a:pt x="319275" y="476027"/>
                </a:cubicBezTo>
                <a:cubicBezTo>
                  <a:pt x="339593" y="470796"/>
                  <a:pt x="358746" y="462713"/>
                  <a:pt x="376296" y="452216"/>
                </a:cubicBezTo>
                <a:lnTo>
                  <a:pt x="396917" y="472821"/>
                </a:lnTo>
                <a:cubicBezTo>
                  <a:pt x="407194" y="483098"/>
                  <a:pt x="423883" y="483098"/>
                  <a:pt x="434126" y="472821"/>
                </a:cubicBezTo>
                <a:lnTo>
                  <a:pt x="472044" y="434970"/>
                </a:lnTo>
                <a:cubicBezTo>
                  <a:pt x="482271" y="424693"/>
                  <a:pt x="482304" y="408021"/>
                  <a:pt x="472044" y="397727"/>
                </a:cubicBezTo>
                <a:lnTo>
                  <a:pt x="451389" y="377072"/>
                </a:lnTo>
                <a:cubicBezTo>
                  <a:pt x="462139" y="359151"/>
                  <a:pt x="470306" y="339559"/>
                  <a:pt x="475554" y="318769"/>
                </a:cubicBezTo>
                <a:cubicBezTo>
                  <a:pt x="475824" y="317790"/>
                  <a:pt x="475824" y="317858"/>
                  <a:pt x="475554" y="318904"/>
                </a:cubicBezTo>
                <a:lnTo>
                  <a:pt x="505052" y="318904"/>
                </a:lnTo>
                <a:lnTo>
                  <a:pt x="505018" y="318786"/>
                </a:lnTo>
                <a:lnTo>
                  <a:pt x="505018" y="318786"/>
                </a:lnTo>
                <a:close/>
                <a:moveTo>
                  <a:pt x="265224" y="339913"/>
                </a:moveTo>
                <a:cubicBezTo>
                  <a:pt x="224370" y="339913"/>
                  <a:pt x="191244" y="306754"/>
                  <a:pt x="191244" y="265916"/>
                </a:cubicBezTo>
                <a:cubicBezTo>
                  <a:pt x="191244" y="225079"/>
                  <a:pt x="224370" y="191919"/>
                  <a:pt x="265224" y="191919"/>
                </a:cubicBezTo>
                <a:cubicBezTo>
                  <a:pt x="306096" y="191919"/>
                  <a:pt x="339221" y="225062"/>
                  <a:pt x="339221" y="265916"/>
                </a:cubicBezTo>
                <a:cubicBezTo>
                  <a:pt x="339221" y="306771"/>
                  <a:pt x="306096" y="339913"/>
                  <a:pt x="265224" y="339913"/>
                </a:cubicBezTo>
                <a:close/>
              </a:path>
            </a:pathLst>
          </a:custGeom>
          <a:solidFill>
            <a:schemeClr val="accent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6" name="图形 179"/>
          <p:cNvSpPr/>
          <p:nvPr/>
        </p:nvSpPr>
        <p:spPr>
          <a:xfrm>
            <a:off x="5238097" y="3317351"/>
            <a:ext cx="857903" cy="691857"/>
          </a:xfrm>
          <a:custGeom>
            <a:avLst/>
            <a:gdLst>
              <a:gd name="connsiteX0" fmla="*/ 513624 w 523125"/>
              <a:gd name="connsiteY0" fmla="*/ 133363 h 421875"/>
              <a:gd name="connsiteX1" fmla="*/ 534414 w 523125"/>
              <a:gd name="connsiteY1" fmla="*/ 135996 h 421875"/>
              <a:gd name="connsiteX2" fmla="*/ 534414 w 523125"/>
              <a:gd name="connsiteY2" fmla="*/ 41158 h 421875"/>
              <a:gd name="connsiteX3" fmla="*/ 493256 w 523125"/>
              <a:gd name="connsiteY3" fmla="*/ 0 h 421875"/>
              <a:gd name="connsiteX4" fmla="*/ 401001 w 523125"/>
              <a:gd name="connsiteY4" fmla="*/ 0 h 421875"/>
              <a:gd name="connsiteX5" fmla="*/ 403532 w 523125"/>
              <a:gd name="connsiteY5" fmla="*/ 19879 h 421875"/>
              <a:gd name="connsiteX6" fmla="*/ 323595 w 523125"/>
              <a:gd name="connsiteY6" fmla="*/ 98061 h 421875"/>
              <a:gd name="connsiteX7" fmla="*/ 243675 w 523125"/>
              <a:gd name="connsiteY7" fmla="*/ 19811 h 421875"/>
              <a:gd name="connsiteX8" fmla="*/ 246189 w 523125"/>
              <a:gd name="connsiteY8" fmla="*/ 0 h 421875"/>
              <a:gd name="connsiteX9" fmla="*/ 154913 w 523125"/>
              <a:gd name="connsiteY9" fmla="*/ 0 h 421875"/>
              <a:gd name="connsiteX10" fmla="*/ 126039 w 523125"/>
              <a:gd name="connsiteY10" fmla="*/ 11981 h 421875"/>
              <a:gd name="connsiteX11" fmla="*/ 114159 w 523125"/>
              <a:gd name="connsiteY11" fmla="*/ 40888 h 421875"/>
              <a:gd name="connsiteX12" fmla="*/ 113029 w 523125"/>
              <a:gd name="connsiteY12" fmla="*/ 140383 h 421875"/>
              <a:gd name="connsiteX13" fmla="*/ 79920 w 523125"/>
              <a:gd name="connsiteY13" fmla="*/ 133363 h 421875"/>
              <a:gd name="connsiteX14" fmla="*/ 0 w 523125"/>
              <a:gd name="connsiteY14" fmla="*/ 211326 h 421875"/>
              <a:gd name="connsiteX15" fmla="*/ 79920 w 523125"/>
              <a:gd name="connsiteY15" fmla="*/ 289322 h 421875"/>
              <a:gd name="connsiteX16" fmla="*/ 113029 w 523125"/>
              <a:gd name="connsiteY16" fmla="*/ 282302 h 421875"/>
              <a:gd name="connsiteX17" fmla="*/ 114109 w 523125"/>
              <a:gd name="connsiteY17" fmla="*/ 381611 h 421875"/>
              <a:gd name="connsiteX18" fmla="*/ 126124 w 523125"/>
              <a:gd name="connsiteY18" fmla="*/ 410788 h 421875"/>
              <a:gd name="connsiteX19" fmla="*/ 155267 w 523125"/>
              <a:gd name="connsiteY19" fmla="*/ 422871 h 421875"/>
              <a:gd name="connsiteX20" fmla="*/ 246173 w 523125"/>
              <a:gd name="connsiteY20" fmla="*/ 422871 h 421875"/>
              <a:gd name="connsiteX21" fmla="*/ 243658 w 523125"/>
              <a:gd name="connsiteY21" fmla="*/ 402874 h 421875"/>
              <a:gd name="connsiteX22" fmla="*/ 323578 w 523125"/>
              <a:gd name="connsiteY22" fmla="*/ 324641 h 421875"/>
              <a:gd name="connsiteX23" fmla="*/ 403515 w 523125"/>
              <a:gd name="connsiteY23" fmla="*/ 403009 h 421875"/>
              <a:gd name="connsiteX24" fmla="*/ 400984 w 523125"/>
              <a:gd name="connsiteY24" fmla="*/ 422871 h 421875"/>
              <a:gd name="connsiteX25" fmla="*/ 493256 w 523125"/>
              <a:gd name="connsiteY25" fmla="*/ 422871 h 421875"/>
              <a:gd name="connsiteX26" fmla="*/ 534398 w 523125"/>
              <a:gd name="connsiteY26" fmla="*/ 381729 h 421875"/>
              <a:gd name="connsiteX27" fmla="*/ 534398 w 523125"/>
              <a:gd name="connsiteY27" fmla="*/ 286656 h 421875"/>
              <a:gd name="connsiteX28" fmla="*/ 513591 w 523125"/>
              <a:gd name="connsiteY28" fmla="*/ 289288 h 421875"/>
              <a:gd name="connsiteX29" fmla="*/ 433536 w 523125"/>
              <a:gd name="connsiteY29" fmla="*/ 211309 h 421875"/>
              <a:gd name="connsiteX30" fmla="*/ 513624 w 523125"/>
              <a:gd name="connsiteY30" fmla="*/ 133363 h 42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3125" h="421875">
                <a:moveTo>
                  <a:pt x="513624" y="133363"/>
                </a:moveTo>
                <a:cubicBezTo>
                  <a:pt x="520746" y="133363"/>
                  <a:pt x="527209" y="134274"/>
                  <a:pt x="534414" y="135996"/>
                </a:cubicBezTo>
                <a:lnTo>
                  <a:pt x="534414" y="41158"/>
                </a:lnTo>
                <a:cubicBezTo>
                  <a:pt x="534414" y="18428"/>
                  <a:pt x="515987" y="0"/>
                  <a:pt x="493256" y="0"/>
                </a:cubicBezTo>
                <a:lnTo>
                  <a:pt x="401001" y="0"/>
                </a:lnTo>
                <a:cubicBezTo>
                  <a:pt x="402654" y="7239"/>
                  <a:pt x="403532" y="13162"/>
                  <a:pt x="403532" y="19879"/>
                </a:cubicBezTo>
                <a:cubicBezTo>
                  <a:pt x="403532" y="62944"/>
                  <a:pt x="367740" y="98061"/>
                  <a:pt x="323595" y="98061"/>
                </a:cubicBezTo>
                <a:cubicBezTo>
                  <a:pt x="279450" y="98061"/>
                  <a:pt x="243675" y="62843"/>
                  <a:pt x="243675" y="19811"/>
                </a:cubicBezTo>
                <a:cubicBezTo>
                  <a:pt x="243675" y="13061"/>
                  <a:pt x="244553" y="7239"/>
                  <a:pt x="246189" y="0"/>
                </a:cubicBezTo>
                <a:lnTo>
                  <a:pt x="154913" y="0"/>
                </a:lnTo>
                <a:cubicBezTo>
                  <a:pt x="144079" y="0"/>
                  <a:pt x="133684" y="4320"/>
                  <a:pt x="126039" y="11981"/>
                </a:cubicBezTo>
                <a:cubicBezTo>
                  <a:pt x="118395" y="19659"/>
                  <a:pt x="114109" y="30071"/>
                  <a:pt x="114159" y="40888"/>
                </a:cubicBezTo>
                <a:cubicBezTo>
                  <a:pt x="114294" y="82536"/>
                  <a:pt x="114261" y="140923"/>
                  <a:pt x="113029" y="140383"/>
                </a:cubicBezTo>
                <a:cubicBezTo>
                  <a:pt x="102938" y="135878"/>
                  <a:pt x="91733" y="133363"/>
                  <a:pt x="79920" y="133363"/>
                </a:cubicBezTo>
                <a:cubicBezTo>
                  <a:pt x="35775" y="133363"/>
                  <a:pt x="0" y="168261"/>
                  <a:pt x="0" y="211326"/>
                </a:cubicBezTo>
                <a:cubicBezTo>
                  <a:pt x="0" y="254391"/>
                  <a:pt x="35792" y="289322"/>
                  <a:pt x="79920" y="289322"/>
                </a:cubicBezTo>
                <a:cubicBezTo>
                  <a:pt x="91733" y="289322"/>
                  <a:pt x="102938" y="286808"/>
                  <a:pt x="113029" y="282302"/>
                </a:cubicBezTo>
                <a:cubicBezTo>
                  <a:pt x="114159" y="281779"/>
                  <a:pt x="114210" y="339981"/>
                  <a:pt x="114109" y="381611"/>
                </a:cubicBezTo>
                <a:cubicBezTo>
                  <a:pt x="114092" y="392546"/>
                  <a:pt x="118412" y="403059"/>
                  <a:pt x="126124" y="410788"/>
                </a:cubicBezTo>
                <a:cubicBezTo>
                  <a:pt x="133836" y="418517"/>
                  <a:pt x="144332" y="422871"/>
                  <a:pt x="155267" y="422871"/>
                </a:cubicBezTo>
                <a:lnTo>
                  <a:pt x="246173" y="422871"/>
                </a:lnTo>
                <a:cubicBezTo>
                  <a:pt x="244536" y="415631"/>
                  <a:pt x="243658" y="409590"/>
                  <a:pt x="243658" y="402874"/>
                </a:cubicBezTo>
                <a:cubicBezTo>
                  <a:pt x="243658" y="359809"/>
                  <a:pt x="279450" y="324641"/>
                  <a:pt x="323578" y="324641"/>
                </a:cubicBezTo>
                <a:cubicBezTo>
                  <a:pt x="367740" y="324641"/>
                  <a:pt x="403515" y="359927"/>
                  <a:pt x="403515" y="403009"/>
                </a:cubicBezTo>
                <a:cubicBezTo>
                  <a:pt x="403515" y="409742"/>
                  <a:pt x="402638" y="415631"/>
                  <a:pt x="400984" y="422871"/>
                </a:cubicBezTo>
                <a:lnTo>
                  <a:pt x="493256" y="422871"/>
                </a:lnTo>
                <a:cubicBezTo>
                  <a:pt x="516004" y="422871"/>
                  <a:pt x="534398" y="404426"/>
                  <a:pt x="534398" y="381729"/>
                </a:cubicBezTo>
                <a:lnTo>
                  <a:pt x="534398" y="286656"/>
                </a:lnTo>
                <a:cubicBezTo>
                  <a:pt x="527192" y="288377"/>
                  <a:pt x="520729" y="289288"/>
                  <a:pt x="513591" y="289288"/>
                </a:cubicBezTo>
                <a:cubicBezTo>
                  <a:pt x="469463" y="289288"/>
                  <a:pt x="433536" y="254408"/>
                  <a:pt x="433536" y="211309"/>
                </a:cubicBezTo>
                <a:cubicBezTo>
                  <a:pt x="433519" y="168278"/>
                  <a:pt x="469479" y="133363"/>
                  <a:pt x="513624" y="133363"/>
                </a:cubicBezTo>
                <a:close/>
              </a:path>
            </a:pathLst>
          </a:custGeom>
          <a:solidFill>
            <a:schemeClr val="accent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024235" y="3317351"/>
            <a:ext cx="1590044" cy="874296"/>
            <a:chOff x="4684888" y="1505924"/>
            <a:chExt cx="525808" cy="289119"/>
          </a:xfrm>
          <a:solidFill>
            <a:schemeClr val="accent1"/>
          </a:solidFill>
        </p:grpSpPr>
        <p:sp>
          <p:nvSpPr>
            <p:cNvPr id="8" name="任意多边形: 形状 7"/>
            <p:cNvSpPr/>
            <p:nvPr/>
          </p:nvSpPr>
          <p:spPr>
            <a:xfrm>
              <a:off x="4684888" y="1508168"/>
              <a:ext cx="320625" cy="286875"/>
            </a:xfrm>
            <a:custGeom>
              <a:avLst/>
              <a:gdLst>
                <a:gd name="connsiteX0" fmla="*/ 314145 w 320625"/>
                <a:gd name="connsiteY0" fmla="*/ 0 h 286875"/>
                <a:gd name="connsiteX1" fmla="*/ 14732 w 320625"/>
                <a:gd name="connsiteY1" fmla="*/ 0 h 286875"/>
                <a:gd name="connsiteX2" fmla="*/ 0 w 320625"/>
                <a:gd name="connsiteY2" fmla="*/ 16132 h 286875"/>
                <a:gd name="connsiteX3" fmla="*/ 0 w 320625"/>
                <a:gd name="connsiteY3" fmla="*/ 215730 h 286875"/>
                <a:gd name="connsiteX4" fmla="*/ 14732 w 320625"/>
                <a:gd name="connsiteY4" fmla="*/ 232858 h 286875"/>
                <a:gd name="connsiteX5" fmla="*/ 144636 w 320625"/>
                <a:gd name="connsiteY5" fmla="*/ 232858 h 286875"/>
                <a:gd name="connsiteX6" fmla="*/ 144636 w 320625"/>
                <a:gd name="connsiteY6" fmla="*/ 256635 h 286875"/>
                <a:gd name="connsiteX7" fmla="*/ 144636 w 320625"/>
                <a:gd name="connsiteY7" fmla="*/ 257681 h 286875"/>
                <a:gd name="connsiteX8" fmla="*/ 98753 w 320625"/>
                <a:gd name="connsiteY8" fmla="*/ 257681 h 286875"/>
                <a:gd name="connsiteX9" fmla="*/ 72309 w 320625"/>
                <a:gd name="connsiteY9" fmla="*/ 284108 h 286875"/>
                <a:gd name="connsiteX10" fmla="*/ 72309 w 320625"/>
                <a:gd name="connsiteY10" fmla="*/ 289339 h 286875"/>
                <a:gd name="connsiteX11" fmla="*/ 250864 w 320625"/>
                <a:gd name="connsiteY11" fmla="*/ 289339 h 286875"/>
                <a:gd name="connsiteX12" fmla="*/ 250864 w 320625"/>
                <a:gd name="connsiteY12" fmla="*/ 284108 h 286875"/>
                <a:gd name="connsiteX13" fmla="*/ 224421 w 320625"/>
                <a:gd name="connsiteY13" fmla="*/ 257681 h 286875"/>
                <a:gd name="connsiteX14" fmla="*/ 178538 w 320625"/>
                <a:gd name="connsiteY14" fmla="*/ 257681 h 286875"/>
                <a:gd name="connsiteX15" fmla="*/ 178538 w 320625"/>
                <a:gd name="connsiteY15" fmla="*/ 256635 h 286875"/>
                <a:gd name="connsiteX16" fmla="*/ 178538 w 320625"/>
                <a:gd name="connsiteY16" fmla="*/ 232858 h 286875"/>
                <a:gd name="connsiteX17" fmla="*/ 314145 w 320625"/>
                <a:gd name="connsiteY17" fmla="*/ 232858 h 286875"/>
                <a:gd name="connsiteX18" fmla="*/ 329957 w 320625"/>
                <a:gd name="connsiteY18" fmla="*/ 215730 h 286875"/>
                <a:gd name="connsiteX19" fmla="*/ 329957 w 320625"/>
                <a:gd name="connsiteY19" fmla="*/ 16116 h 286875"/>
                <a:gd name="connsiteX20" fmla="*/ 314145 w 320625"/>
                <a:gd name="connsiteY20" fmla="*/ 0 h 286875"/>
                <a:gd name="connsiteX21" fmla="*/ 296038 w 320625"/>
                <a:gd name="connsiteY21" fmla="*/ 179769 h 286875"/>
                <a:gd name="connsiteX22" fmla="*/ 274641 w 320625"/>
                <a:gd name="connsiteY22" fmla="*/ 201167 h 286875"/>
                <a:gd name="connsiteX23" fmla="*/ 53021 w 320625"/>
                <a:gd name="connsiteY23" fmla="*/ 201167 h 286875"/>
                <a:gd name="connsiteX24" fmla="*/ 31624 w 320625"/>
                <a:gd name="connsiteY24" fmla="*/ 179769 h 286875"/>
                <a:gd name="connsiteX25" fmla="*/ 31624 w 320625"/>
                <a:gd name="connsiteY25" fmla="*/ 55299 h 286875"/>
                <a:gd name="connsiteX26" fmla="*/ 53021 w 320625"/>
                <a:gd name="connsiteY26" fmla="*/ 33919 h 286875"/>
                <a:gd name="connsiteX27" fmla="*/ 274658 w 320625"/>
                <a:gd name="connsiteY27" fmla="*/ 33919 h 286875"/>
                <a:gd name="connsiteX28" fmla="*/ 296072 w 320625"/>
                <a:gd name="connsiteY28" fmla="*/ 55299 h 286875"/>
                <a:gd name="connsiteX29" fmla="*/ 296072 w 320625"/>
                <a:gd name="connsiteY29" fmla="*/ 179769 h 286875"/>
                <a:gd name="connsiteX30" fmla="*/ 296038 w 320625"/>
                <a:gd name="connsiteY30" fmla="*/ 179769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20625" h="286875">
                  <a:moveTo>
                    <a:pt x="314145" y="0"/>
                  </a:moveTo>
                  <a:lnTo>
                    <a:pt x="14732" y="0"/>
                  </a:lnTo>
                  <a:cubicBezTo>
                    <a:pt x="5569" y="0"/>
                    <a:pt x="0" y="6936"/>
                    <a:pt x="0" y="16132"/>
                  </a:cubicBezTo>
                  <a:lnTo>
                    <a:pt x="0" y="215730"/>
                  </a:lnTo>
                  <a:cubicBezTo>
                    <a:pt x="0" y="224927"/>
                    <a:pt x="5569" y="232858"/>
                    <a:pt x="14732" y="232858"/>
                  </a:cubicBezTo>
                  <a:lnTo>
                    <a:pt x="144636" y="232858"/>
                  </a:lnTo>
                  <a:lnTo>
                    <a:pt x="144636" y="256635"/>
                  </a:lnTo>
                  <a:lnTo>
                    <a:pt x="144636" y="257681"/>
                  </a:lnTo>
                  <a:lnTo>
                    <a:pt x="98753" y="257681"/>
                  </a:lnTo>
                  <a:cubicBezTo>
                    <a:pt x="84156" y="257681"/>
                    <a:pt x="72309" y="269528"/>
                    <a:pt x="72309" y="284108"/>
                  </a:cubicBezTo>
                  <a:lnTo>
                    <a:pt x="72309" y="289339"/>
                  </a:lnTo>
                  <a:lnTo>
                    <a:pt x="250864" y="289339"/>
                  </a:lnTo>
                  <a:lnTo>
                    <a:pt x="250864" y="284108"/>
                  </a:lnTo>
                  <a:cubicBezTo>
                    <a:pt x="250864" y="269511"/>
                    <a:pt x="239018" y="257681"/>
                    <a:pt x="224421" y="257681"/>
                  </a:cubicBezTo>
                  <a:lnTo>
                    <a:pt x="178538" y="257681"/>
                  </a:lnTo>
                  <a:lnTo>
                    <a:pt x="178538" y="256635"/>
                  </a:lnTo>
                  <a:lnTo>
                    <a:pt x="178538" y="232858"/>
                  </a:lnTo>
                  <a:lnTo>
                    <a:pt x="314145" y="232858"/>
                  </a:lnTo>
                  <a:cubicBezTo>
                    <a:pt x="323325" y="232858"/>
                    <a:pt x="329957" y="224961"/>
                    <a:pt x="329957" y="215730"/>
                  </a:cubicBezTo>
                  <a:lnTo>
                    <a:pt x="329957" y="16116"/>
                  </a:lnTo>
                  <a:cubicBezTo>
                    <a:pt x="329940" y="6936"/>
                    <a:pt x="323325" y="0"/>
                    <a:pt x="314145" y="0"/>
                  </a:cubicBezTo>
                  <a:close/>
                  <a:moveTo>
                    <a:pt x="296038" y="179769"/>
                  </a:moveTo>
                  <a:cubicBezTo>
                    <a:pt x="296038" y="191582"/>
                    <a:pt x="286504" y="201167"/>
                    <a:pt x="274641" y="201167"/>
                  </a:cubicBezTo>
                  <a:lnTo>
                    <a:pt x="53021" y="201167"/>
                  </a:lnTo>
                  <a:cubicBezTo>
                    <a:pt x="41209" y="201167"/>
                    <a:pt x="31624" y="191616"/>
                    <a:pt x="31624" y="179769"/>
                  </a:cubicBezTo>
                  <a:lnTo>
                    <a:pt x="31624" y="55299"/>
                  </a:lnTo>
                  <a:cubicBezTo>
                    <a:pt x="31624" y="43487"/>
                    <a:pt x="41192" y="33919"/>
                    <a:pt x="53021" y="33919"/>
                  </a:cubicBezTo>
                  <a:lnTo>
                    <a:pt x="274658" y="33919"/>
                  </a:lnTo>
                  <a:cubicBezTo>
                    <a:pt x="286470" y="33919"/>
                    <a:pt x="296072" y="43487"/>
                    <a:pt x="296072" y="55299"/>
                  </a:cubicBezTo>
                  <a:lnTo>
                    <a:pt x="296072" y="179769"/>
                  </a:lnTo>
                  <a:lnTo>
                    <a:pt x="296038" y="179769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5041946" y="1505924"/>
              <a:ext cx="168750" cy="286875"/>
            </a:xfrm>
            <a:custGeom>
              <a:avLst/>
              <a:gdLst>
                <a:gd name="connsiteX0" fmla="*/ 33953 w 168750"/>
                <a:gd name="connsiteY0" fmla="*/ 0 h 286875"/>
                <a:gd name="connsiteX1" fmla="*/ 0 w 168750"/>
                <a:gd name="connsiteY1" fmla="*/ 33936 h 286875"/>
                <a:gd name="connsiteX2" fmla="*/ 0 w 168750"/>
                <a:gd name="connsiteY2" fmla="*/ 293794 h 286875"/>
                <a:gd name="connsiteX3" fmla="*/ 176259 w 168750"/>
                <a:gd name="connsiteY3" fmla="*/ 293794 h 286875"/>
                <a:gd name="connsiteX4" fmla="*/ 176259 w 168750"/>
                <a:gd name="connsiteY4" fmla="*/ 26443 h 286875"/>
                <a:gd name="connsiteX5" fmla="*/ 149833 w 168750"/>
                <a:gd name="connsiteY5" fmla="*/ 0 h 286875"/>
                <a:gd name="connsiteX6" fmla="*/ 33953 w 168750"/>
                <a:gd name="connsiteY6" fmla="*/ 0 h 286875"/>
                <a:gd name="connsiteX7" fmla="*/ 88611 w 168750"/>
                <a:gd name="connsiteY7" fmla="*/ 261664 h 286875"/>
                <a:gd name="connsiteX8" fmla="*/ 74115 w 168750"/>
                <a:gd name="connsiteY8" fmla="*/ 247556 h 286875"/>
                <a:gd name="connsiteX9" fmla="*/ 88611 w 168750"/>
                <a:gd name="connsiteY9" fmla="*/ 233449 h 286875"/>
                <a:gd name="connsiteX10" fmla="*/ 103089 w 168750"/>
                <a:gd name="connsiteY10" fmla="*/ 247556 h 286875"/>
                <a:gd name="connsiteX11" fmla="*/ 88611 w 168750"/>
                <a:gd name="connsiteY11" fmla="*/ 261664 h 286875"/>
                <a:gd name="connsiteX12" fmla="*/ 137919 w 168750"/>
                <a:gd name="connsiteY12" fmla="*/ 101706 h 286875"/>
                <a:gd name="connsiteX13" fmla="*/ 38458 w 168750"/>
                <a:gd name="connsiteY13" fmla="*/ 101706 h 286875"/>
                <a:gd name="connsiteX14" fmla="*/ 38458 w 168750"/>
                <a:gd name="connsiteY14" fmla="*/ 85877 h 286875"/>
                <a:gd name="connsiteX15" fmla="*/ 137919 w 168750"/>
                <a:gd name="connsiteY15" fmla="*/ 85877 h 286875"/>
                <a:gd name="connsiteX16" fmla="*/ 137919 w 168750"/>
                <a:gd name="connsiteY16" fmla="*/ 101706 h 286875"/>
                <a:gd name="connsiteX17" fmla="*/ 137919 w 168750"/>
                <a:gd name="connsiteY17" fmla="*/ 67804 h 286875"/>
                <a:gd name="connsiteX18" fmla="*/ 38458 w 168750"/>
                <a:gd name="connsiteY18" fmla="*/ 67804 h 286875"/>
                <a:gd name="connsiteX19" fmla="*/ 38458 w 168750"/>
                <a:gd name="connsiteY19" fmla="*/ 51975 h 286875"/>
                <a:gd name="connsiteX20" fmla="*/ 137919 w 168750"/>
                <a:gd name="connsiteY20" fmla="*/ 51975 h 286875"/>
                <a:gd name="connsiteX21" fmla="*/ 137919 w 168750"/>
                <a:gd name="connsiteY21" fmla="*/ 67804 h 28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750" h="286875">
                  <a:moveTo>
                    <a:pt x="33953" y="0"/>
                  </a:moveTo>
                  <a:cubicBezTo>
                    <a:pt x="15221" y="0"/>
                    <a:pt x="0" y="15188"/>
                    <a:pt x="0" y="33936"/>
                  </a:cubicBezTo>
                  <a:lnTo>
                    <a:pt x="0" y="293794"/>
                  </a:lnTo>
                  <a:lnTo>
                    <a:pt x="176259" y="293794"/>
                  </a:lnTo>
                  <a:lnTo>
                    <a:pt x="176259" y="26443"/>
                  </a:lnTo>
                  <a:cubicBezTo>
                    <a:pt x="176259" y="11829"/>
                    <a:pt x="164413" y="0"/>
                    <a:pt x="149833" y="0"/>
                  </a:cubicBezTo>
                  <a:lnTo>
                    <a:pt x="33953" y="0"/>
                  </a:lnTo>
                  <a:close/>
                  <a:moveTo>
                    <a:pt x="88611" y="261664"/>
                  </a:moveTo>
                  <a:cubicBezTo>
                    <a:pt x="80578" y="261664"/>
                    <a:pt x="74115" y="255336"/>
                    <a:pt x="74115" y="247556"/>
                  </a:cubicBezTo>
                  <a:cubicBezTo>
                    <a:pt x="74115" y="239777"/>
                    <a:pt x="80629" y="233449"/>
                    <a:pt x="88611" y="233449"/>
                  </a:cubicBezTo>
                  <a:cubicBezTo>
                    <a:pt x="96593" y="233449"/>
                    <a:pt x="103089" y="239777"/>
                    <a:pt x="103089" y="247556"/>
                  </a:cubicBezTo>
                  <a:cubicBezTo>
                    <a:pt x="103089" y="255336"/>
                    <a:pt x="96576" y="261664"/>
                    <a:pt x="88611" y="261664"/>
                  </a:cubicBezTo>
                  <a:close/>
                  <a:moveTo>
                    <a:pt x="137919" y="101706"/>
                  </a:moveTo>
                  <a:lnTo>
                    <a:pt x="38458" y="101706"/>
                  </a:lnTo>
                  <a:lnTo>
                    <a:pt x="38458" y="85877"/>
                  </a:lnTo>
                  <a:lnTo>
                    <a:pt x="137919" y="85877"/>
                  </a:lnTo>
                  <a:lnTo>
                    <a:pt x="137919" y="101706"/>
                  </a:lnTo>
                  <a:close/>
                  <a:moveTo>
                    <a:pt x="137919" y="67804"/>
                  </a:moveTo>
                  <a:lnTo>
                    <a:pt x="38458" y="67804"/>
                  </a:lnTo>
                  <a:lnTo>
                    <a:pt x="38458" y="51975"/>
                  </a:lnTo>
                  <a:lnTo>
                    <a:pt x="137919" y="51975"/>
                  </a:lnTo>
                  <a:lnTo>
                    <a:pt x="137919" y="67804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451654" y="4606784"/>
            <a:ext cx="726976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en-US" altLang="zh-CN" dirty="0">
                <a:latin typeface="+mn-ea"/>
                <a:ea typeface="+mn-ea"/>
                <a:sym typeface="+mn-ea"/>
              </a:rPr>
              <a:t>CPU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72973" y="4528408"/>
            <a:ext cx="1662011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dirty="0">
                <a:latin typeface="+mn-ea"/>
                <a:ea typeface="+mn-ea"/>
                <a:sym typeface="+mn-ea"/>
              </a:rPr>
              <a:t>外设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86711" y="4528408"/>
            <a:ext cx="1662011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dirty="0">
                <a:latin typeface="+mn-ea"/>
                <a:ea typeface="+mn-ea"/>
                <a:sym typeface="+mn-ea"/>
              </a:rPr>
              <a:t>寄存器</a:t>
            </a:r>
            <a:r>
              <a:rPr lang="en-US" altLang="zh-CN" dirty="0">
                <a:latin typeface="+mn-ea"/>
                <a:ea typeface="+mn-ea"/>
                <a:sym typeface="+mn-ea"/>
              </a:rPr>
              <a:t>($2)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cxnSp>
        <p:nvCxnSpPr>
          <p:cNvPr id="16" name="直接箭头连接符 15"/>
          <p:cNvCxnSpPr>
            <a:stCxn id="4" idx="1"/>
            <a:endCxn id="6" idx="14"/>
          </p:cNvCxnSpPr>
          <p:nvPr/>
        </p:nvCxnSpPr>
        <p:spPr>
          <a:xfrm flipV="1">
            <a:off x="3297957" y="3663917"/>
            <a:ext cx="1940140" cy="92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1"/>
            <a:endCxn id="8" idx="3"/>
          </p:cNvCxnSpPr>
          <p:nvPr/>
        </p:nvCxnSpPr>
        <p:spPr>
          <a:xfrm>
            <a:off x="6114513" y="3540379"/>
            <a:ext cx="1909722" cy="43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665872" y="3333748"/>
            <a:ext cx="1233902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sz="1800" dirty="0">
                <a:latin typeface="+mn-ea"/>
                <a:ea typeface="+mn-ea"/>
                <a:sym typeface="+mn-ea"/>
              </a:rPr>
              <a:t>执行指令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30868" y="3340534"/>
            <a:ext cx="1233902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sz="1800" dirty="0">
                <a:latin typeface="+mn-ea"/>
                <a:ea typeface="+mn-ea"/>
                <a:sym typeface="+mn-ea"/>
              </a:rPr>
              <a:t>输出数据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906497" y="2534240"/>
            <a:ext cx="2675964" cy="4173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</a:pPr>
            <a:r>
              <a:rPr lang="zh-CN" altLang="en-US" sz="1800" dirty="0">
                <a:latin typeface="+mn-ea"/>
                <a:ea typeface="+mn-ea"/>
                <a:sym typeface="+mn-ea"/>
              </a:rPr>
              <a:t>输入时钟和复位信号</a:t>
            </a:r>
            <a:endParaRPr lang="en-US" altLang="zh-CN" sz="1800" dirty="0">
              <a:latin typeface="+mn-ea"/>
              <a:ea typeface="+mn-ea"/>
              <a:sym typeface="+mn-ea"/>
            </a:endParaRPr>
          </a:p>
        </p:txBody>
      </p:sp>
      <p:cxnSp>
        <p:nvCxnSpPr>
          <p:cNvPr id="29" name="连接符: 肘形 28"/>
          <p:cNvCxnSpPr>
            <a:stCxn id="8" idx="1"/>
          </p:cNvCxnSpPr>
          <p:nvPr/>
        </p:nvCxnSpPr>
        <p:spPr>
          <a:xfrm flipH="1">
            <a:off x="3282659" y="3324137"/>
            <a:ext cx="4786126" cy="665361"/>
          </a:xfrm>
          <a:prstGeom prst="bentConnector5">
            <a:avLst>
              <a:gd name="adj1" fmla="val -3320"/>
              <a:gd name="adj2" fmla="val -59074"/>
              <a:gd name="adj3" fmla="val 952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5"/>
            <a:ext cx="8643848" cy="4801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接口设计 </a:t>
            </a:r>
            <a:r>
              <a:rPr lang="en-US" altLang="zh-CN" dirty="0"/>
              <a:t>	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Interface Design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249555" y="1026795"/>
            <a:ext cx="11162030" cy="53086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latin typeface="+mn-ea"/>
              </a:rPr>
              <a:t>程序运行展示（因</a:t>
            </a:r>
            <a:r>
              <a:rPr lang="en-US" altLang="zh-CN" sz="2200" b="1" dirty="0">
                <a:latin typeface="+mn-ea"/>
              </a:rPr>
              <a:t>ppt</a:t>
            </a:r>
            <a:r>
              <a:rPr lang="zh-CN" altLang="en-US" sz="2200" b="1" dirty="0">
                <a:latin typeface="+mn-ea"/>
              </a:rPr>
              <a:t>大小限制已去除）</a:t>
            </a:r>
            <a:endParaRPr lang="zh-CN" altLang="en-US" sz="2200" b="1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200150" y="3107981"/>
            <a:ext cx="9791700" cy="3289170"/>
            <a:chOff x="1200150" y="3107981"/>
            <a:chExt cx="9791700" cy="3289170"/>
          </a:xfrm>
        </p:grpSpPr>
        <p:sp>
          <p:nvSpPr>
            <p:cNvPr id="19" name="矩形: 圆角 162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ysClr val="window" lastClr="FFFFFF">
                <a:alpha val="8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矩形: 圆角 163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ysClr val="window" lastClr="FFFFFF">
                <a:alpha val="94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矩形: 圆角 164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F8F8F8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17500" sx="102000" sy="102000" algn="ctr" rotWithShape="0">
                <a:sysClr val="window" lastClr="FFFFFF">
                  <a:lumMod val="75000"/>
                  <a:alpha val="40000"/>
                </a:sysClr>
              </a:outerShdw>
            </a:effectLst>
          </p:spPr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noAutofit/>
            </a:bodyPr>
            <a:lstStyle/>
            <a:p>
              <a:pPr marL="0" marR="0" lvl="0" indent="45720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2" name="文本占位符 75"/>
          <p:cNvSpPr txBox="1"/>
          <p:nvPr/>
        </p:nvSpPr>
        <p:spPr>
          <a:xfrm>
            <a:off x="4621212" y="4887502"/>
            <a:ext cx="5723791" cy="37394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 fontScale="97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Project Description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标题 74"/>
          <p:cNvSpPr txBox="1"/>
          <p:nvPr/>
        </p:nvSpPr>
        <p:spPr>
          <a:xfrm>
            <a:off x="4621212" y="3946413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项目介绍</a:t>
            </a:r>
            <a:endParaRPr kumimoji="0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24" name="图表 23"/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5" name="椭圆 24"/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352205" y="1312226"/>
            <a:ext cx="7287114" cy="226755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5300" b="1" dirty="0">
                <a:latin typeface="+mn-ea"/>
                <a:ea typeface="+mn-ea"/>
              </a:rPr>
              <a:t>感谢各位老师和同学</a:t>
            </a:r>
            <a:endParaRPr lang="zh-CN" altLang="en-US" sz="53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5300" b="1" dirty="0">
                <a:latin typeface="+mn-ea"/>
                <a:ea typeface="+mn-ea"/>
              </a:rPr>
              <a:t>请老师批评指正</a:t>
            </a:r>
            <a:endParaRPr lang="zh-CN" altLang="en-US" sz="53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zh-CN" sz="53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zh-CN" sz="1500" b="1" dirty="0">
              <a:latin typeface="+mn-ea"/>
              <a:ea typeface="+mn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295400" y="3925027"/>
            <a:ext cx="7343775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301662" y="4270263"/>
            <a:ext cx="7287114" cy="15785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答辩人：胡玄哲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导　师：</a:t>
            </a:r>
            <a:r>
              <a:rPr lang="zh-CN" altLang="en-US" dirty="0">
                <a:sym typeface="+mn-ea"/>
              </a:rPr>
              <a:t>王娟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r>
              <a:rPr lang="en-US" altLang="zh-CN"/>
              <a:t>2023-9-8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53086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本项目代码在</a:t>
            </a:r>
            <a:r>
              <a:rPr lang="en-US" altLang="zh-CN" sz="2200" dirty="0">
                <a:latin typeface="+mn-ea"/>
              </a:rPr>
              <a:t>github</a:t>
            </a:r>
            <a:r>
              <a:rPr lang="zh-CN" altLang="en-US" sz="2200" dirty="0">
                <a:latin typeface="+mn-ea"/>
              </a:rPr>
              <a:t>上托管，线上开发</a:t>
            </a:r>
            <a:endParaRPr lang="zh-CN" altLang="en-US" sz="2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dirty="0"/>
              <a:t>项目介绍</a:t>
            </a:r>
            <a:r>
              <a:rPr lang="en-US" altLang="zh-CN" dirty="0"/>
              <a:t>   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Project Description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249555" y="1557655"/>
            <a:ext cx="11161395" cy="3342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742950" lvl="1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项目链接：</a:t>
            </a:r>
            <a:r>
              <a:rPr lang="en-US" altLang="zh-CN" dirty="0">
                <a:latin typeface="+mn-ea"/>
                <a:ea typeface="+mn-ea"/>
                <a:sym typeface="+mn-ea"/>
              </a:rPr>
              <a:t>https://github.com/HUX3273/BIT_mycpu_2023</a:t>
            </a:r>
            <a:endParaRPr lang="zh-CN" altLang="en-US" dirty="0">
              <a:latin typeface="+mn-ea"/>
              <a:ea typeface="+mn-ea"/>
              <a:sym typeface="+mn-ea"/>
            </a:endParaRPr>
          </a:p>
        </p:txBody>
      </p:sp>
      <p:pic>
        <p:nvPicPr>
          <p:cNvPr id="3" name="Picture 2" descr="tmp6D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870" y="2013585"/>
            <a:ext cx="8830945" cy="4032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完成内容</a:t>
            </a:r>
            <a:endParaRPr lang="zh-CN" sz="2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dirty="0"/>
              <a:t>项目介绍</a:t>
            </a:r>
            <a:r>
              <a:rPr lang="en-US" altLang="zh-CN" dirty="0"/>
              <a:t>   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Project Description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963737" y="1814938"/>
            <a:ext cx="11161395" cy="364533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+mn-ea"/>
                <a:ea typeface="+mn-ea"/>
                <a:sym typeface="+mn-ea"/>
              </a:rPr>
              <a:t>流水线</a:t>
            </a:r>
            <a:r>
              <a:rPr lang="en-US" altLang="zh-CN" sz="1800" dirty="0">
                <a:latin typeface="+mn-ea"/>
                <a:ea typeface="+mn-ea"/>
                <a:sym typeface="+mn-ea"/>
              </a:rPr>
              <a:t>CPU</a:t>
            </a:r>
            <a:r>
              <a:rPr lang="zh-CN" altLang="en-US" sz="1800" dirty="0">
                <a:latin typeface="+mn-ea"/>
                <a:ea typeface="+mn-ea"/>
                <a:sym typeface="+mn-ea"/>
              </a:rPr>
              <a:t>设计</a:t>
            </a:r>
            <a:endParaRPr lang="zh-CN" altLang="en-US" sz="1800" dirty="0">
              <a:latin typeface="+mn-ea"/>
              <a:ea typeface="+mn-ea"/>
              <a:sym typeface="+mn-ea"/>
            </a:endParaRPr>
          </a:p>
          <a:p>
            <a:pPr marL="742950" lvl="1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设计经典的五级流水线</a:t>
            </a:r>
            <a:r>
              <a:rPr lang="en-US" altLang="zh-CN" dirty="0">
                <a:latin typeface="+mn-ea"/>
                <a:ea typeface="+mn-ea"/>
                <a:sym typeface="+mn-ea"/>
              </a:rPr>
              <a:t>CPU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lvl="1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en-US" altLang="zh-CN" dirty="0">
                <a:latin typeface="+mn-ea"/>
                <a:ea typeface="+mn-ea"/>
                <a:sym typeface="+mn-ea"/>
              </a:rPr>
              <a:t>	</a:t>
            </a:r>
            <a:r>
              <a:rPr lang="zh-CN" altLang="en-US" dirty="0">
                <a:latin typeface="+mn-ea"/>
                <a:ea typeface="+mn-ea"/>
                <a:sym typeface="+mn-ea"/>
              </a:rPr>
              <a:t>实现共计</a:t>
            </a:r>
            <a:r>
              <a:rPr lang="en-US" altLang="zh-CN" dirty="0">
                <a:latin typeface="+mn-ea"/>
                <a:ea typeface="+mn-ea"/>
                <a:sym typeface="+mn-ea"/>
              </a:rPr>
              <a:t>22</a:t>
            </a:r>
            <a:r>
              <a:rPr lang="zh-CN" altLang="en-US" dirty="0">
                <a:latin typeface="+mn-ea"/>
                <a:ea typeface="+mn-ea"/>
                <a:sym typeface="+mn-ea"/>
              </a:rPr>
              <a:t>条</a:t>
            </a:r>
            <a:r>
              <a:rPr lang="en-US" altLang="zh-CN" dirty="0">
                <a:latin typeface="+mn-ea"/>
                <a:ea typeface="+mn-ea"/>
                <a:sym typeface="+mn-ea"/>
              </a:rPr>
              <a:t>MIPS</a:t>
            </a:r>
            <a:r>
              <a:rPr lang="zh-CN" altLang="en-US" dirty="0">
                <a:latin typeface="+mn-ea"/>
                <a:ea typeface="+mn-ea"/>
                <a:sym typeface="+mn-ea"/>
              </a:rPr>
              <a:t>指令，包含运算类、传送类和控制类指令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marL="742950" lvl="1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设计测试用例，仿真测试完整，结果正确，并下板验证成功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  <a:ea typeface="+mn-ea"/>
                <a:sym typeface="+mn-ea"/>
              </a:rPr>
              <a:t>外部接口设计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marL="742950" lvl="1" indent="-285750" algn="just" defTabSz="1219200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完成</a:t>
            </a:r>
            <a:r>
              <a:rPr lang="en-US" altLang="zh-CN" dirty="0">
                <a:latin typeface="+mn-ea"/>
                <a:ea typeface="+mn-ea"/>
              </a:rPr>
              <a:t>VGA</a:t>
            </a:r>
            <a:r>
              <a:rPr lang="zh-CN" altLang="en-US" dirty="0">
                <a:latin typeface="+mn-ea"/>
                <a:ea typeface="+mn-ea"/>
              </a:rPr>
              <a:t>、按键等接口编程</a:t>
            </a:r>
            <a:endParaRPr lang="en-US" altLang="zh-CN" dirty="0">
              <a:latin typeface="+mn-ea"/>
              <a:ea typeface="+mn-ea"/>
            </a:endParaRPr>
          </a:p>
          <a:p>
            <a:pPr marL="742950" lvl="1" indent="-285750" algn="just" defTabSz="1219200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实现了对计数器程序的展示与操作</a:t>
            </a:r>
            <a:endParaRPr lang="zh-CN" altLang="en-US" dirty="0">
              <a:latin typeface="+mn-ea"/>
              <a:ea typeface="+mn-ea"/>
              <a:sym typeface="+mn-ea"/>
            </a:endParaRPr>
          </a:p>
        </p:txBody>
      </p:sp>
      <p:sp>
        <p:nvSpPr>
          <p:cNvPr id="23" name="PA_任意多边形 12"/>
          <p:cNvSpPr/>
          <p:nvPr>
            <p:custDataLst>
              <p:tags r:id="rId1"/>
            </p:custDataLst>
          </p:nvPr>
        </p:nvSpPr>
        <p:spPr bwMode="auto">
          <a:xfrm flipV="1">
            <a:off x="8285271" y="4108718"/>
            <a:ext cx="1830916" cy="1722487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设计环境</a:t>
            </a:r>
            <a:endParaRPr lang="zh-CN" sz="2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dirty="0"/>
              <a:t>项目介绍</a:t>
            </a:r>
            <a:r>
              <a:rPr lang="en-US" altLang="zh-CN" dirty="0"/>
              <a:t>   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Project Description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249555" y="1856105"/>
            <a:ext cx="11161395" cy="3342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742950" lvl="1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操作系统：</a:t>
            </a:r>
            <a:r>
              <a:rPr lang="en-US" altLang="zh-CN" dirty="0">
                <a:latin typeface="+mn-ea"/>
                <a:ea typeface="+mn-ea"/>
                <a:sym typeface="+mn-ea"/>
              </a:rPr>
              <a:t>Windows10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marL="742950" lvl="1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编程语言：</a:t>
            </a:r>
            <a:r>
              <a:rPr lang="en-US" altLang="zh-CN" dirty="0">
                <a:latin typeface="+mn-ea"/>
                <a:ea typeface="+mn-ea"/>
                <a:sym typeface="+mn-ea"/>
              </a:rPr>
              <a:t>Verilog HDL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marL="742950" lvl="1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  <a:ea typeface="+mn-ea"/>
                <a:sym typeface="+mn-ea"/>
              </a:rPr>
              <a:t>EDA</a:t>
            </a:r>
            <a:r>
              <a:rPr lang="zh-CN" altLang="en-US" dirty="0">
                <a:latin typeface="+mn-ea"/>
                <a:ea typeface="+mn-ea"/>
                <a:sym typeface="+mn-ea"/>
              </a:rPr>
              <a:t>工具：</a:t>
            </a:r>
            <a:r>
              <a:rPr lang="en-US" altLang="zh-CN" dirty="0">
                <a:latin typeface="+mn-ea"/>
                <a:ea typeface="+mn-ea"/>
                <a:sym typeface="+mn-ea"/>
              </a:rPr>
              <a:t>Vivado2019.2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marL="742950" lvl="1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汇编语言：</a:t>
            </a:r>
            <a:r>
              <a:rPr lang="en-US" altLang="zh-CN" dirty="0">
                <a:latin typeface="+mn-ea"/>
                <a:ea typeface="+mn-ea"/>
                <a:sym typeface="+mn-ea"/>
              </a:rPr>
              <a:t>MIPS</a:t>
            </a:r>
            <a:endParaRPr lang="en-US" altLang="zh-CN" dirty="0">
              <a:latin typeface="+mn-ea"/>
              <a:ea typeface="+mn-ea"/>
              <a:sym typeface="+mn-ea"/>
            </a:endParaRPr>
          </a:p>
          <a:p>
            <a:pPr marL="742950" lvl="1" indent="-28575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  <a:sym typeface="+mn-ea"/>
              </a:rPr>
              <a:t>汇编程序编辑器：</a:t>
            </a:r>
            <a:r>
              <a:rPr lang="en-US" altLang="zh-CN" dirty="0">
                <a:latin typeface="+mn-ea"/>
                <a:ea typeface="+mn-ea"/>
                <a:sym typeface="+mn-ea"/>
              </a:rPr>
              <a:t>mars4_5</a:t>
            </a:r>
            <a:endParaRPr lang="zh-CN" altLang="en-US" dirty="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组员分工</a:t>
            </a:r>
            <a:endParaRPr sz="2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dirty="0">
                <a:sym typeface="+mn-ea"/>
              </a:rPr>
              <a:t>项目介绍</a:t>
            </a:r>
            <a:r>
              <a:rPr lang="en-US" altLang="zh-CN" dirty="0"/>
              <a:t>   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Project Description</a:t>
            </a:r>
            <a:endParaRPr lang="en-US" altLang="zh-CN" dirty="0"/>
          </a:p>
        </p:txBody>
      </p:sp>
      <p:sp>
        <p:nvSpPr>
          <p:cNvPr id="2" name="Rectangle 29"/>
          <p:cNvSpPr/>
          <p:nvPr/>
        </p:nvSpPr>
        <p:spPr>
          <a:xfrm>
            <a:off x="2894965" y="1725930"/>
            <a:ext cx="2215515" cy="15144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流水线处理器设计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cs typeface="+mn-ea"/>
                <a:sym typeface="+mn-lt"/>
              </a:rPr>
              <a:t>接口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程序设计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cs typeface="+mn-ea"/>
                <a:sym typeface="+mn-lt"/>
              </a:rPr>
              <a:t>程序仿真测试</a:t>
            </a:r>
            <a:endParaRPr lang="zh-CN" altLang="en-US" sz="1400" dirty="0">
              <a:latin typeface="微软雅黑" panose="020B0503020204020204" pitchFamily="34" charset="-122"/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cs typeface="+mn-ea"/>
                <a:sym typeface="+mn-lt"/>
              </a:rPr>
              <a:t>制作，报告撰写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Rectangle 30"/>
          <p:cNvSpPr/>
          <p:nvPr/>
        </p:nvSpPr>
        <p:spPr>
          <a:xfrm>
            <a:off x="4034174" y="139520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胡玄哲</a:t>
            </a: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Rectangle 29"/>
          <p:cNvSpPr/>
          <p:nvPr/>
        </p:nvSpPr>
        <p:spPr>
          <a:xfrm>
            <a:off x="6331818" y="3167840"/>
            <a:ext cx="2215652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程序仿真测试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cs typeface="+mn-ea"/>
                <a:sym typeface="+mn-lt"/>
              </a:rPr>
              <a:t>汇报</a:t>
            </a:r>
            <a:r>
              <a:rPr lang="en-US" altLang="zh-CN" sz="1400" dirty="0">
                <a:latin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cs typeface="+mn-ea"/>
                <a:sym typeface="+mn-lt"/>
              </a:rPr>
              <a:t>制作</a:t>
            </a:r>
            <a:endParaRPr lang="en-US" altLang="zh-CN" sz="1400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Rectangle 30"/>
          <p:cNvSpPr/>
          <p:nvPr/>
        </p:nvSpPr>
        <p:spPr>
          <a:xfrm>
            <a:off x="6356258" y="2797371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田东琦</a:t>
            </a: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Rectangle 29"/>
          <p:cNvSpPr/>
          <p:nvPr/>
        </p:nvSpPr>
        <p:spPr>
          <a:xfrm>
            <a:off x="2894549" y="4238884"/>
            <a:ext cx="2215652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程序仿真测试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cs typeface="+mn-ea"/>
                <a:sym typeface="+mn-lt"/>
              </a:rPr>
              <a:t>汇报</a:t>
            </a:r>
            <a:r>
              <a:rPr lang="en-US" altLang="zh-CN" sz="1400" dirty="0">
                <a:latin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cs typeface="+mn-ea"/>
                <a:sym typeface="+mn-lt"/>
              </a:rPr>
              <a:t>制作</a:t>
            </a:r>
            <a:endParaRPr lang="en-US" altLang="zh-CN" sz="1400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Rectangle 30"/>
          <p:cNvSpPr/>
          <p:nvPr/>
        </p:nvSpPr>
        <p:spPr>
          <a:xfrm>
            <a:off x="4148350" y="3868416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何宇轩</a:t>
            </a: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Rectangle 29"/>
          <p:cNvSpPr/>
          <p:nvPr/>
        </p:nvSpPr>
        <p:spPr>
          <a:xfrm>
            <a:off x="6331818" y="5309001"/>
            <a:ext cx="2215652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cs typeface="+mn-ea"/>
                <a:sym typeface="+mn-lt"/>
              </a:rPr>
              <a:t>程序仿真测试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Rectangle 30"/>
          <p:cNvSpPr/>
          <p:nvPr/>
        </p:nvSpPr>
        <p:spPr>
          <a:xfrm>
            <a:off x="6356258" y="4938532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刘懿达</a:t>
            </a: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009408" y="4531823"/>
            <a:ext cx="3237794" cy="1299382"/>
            <a:chOff x="2338506" y="3029515"/>
            <a:chExt cx="2700933" cy="1213872"/>
          </a:xfrm>
        </p:grpSpPr>
        <p:sp>
          <p:nvSpPr>
            <p:cNvPr id="13" name="任意多边形: 形状 12"/>
            <p:cNvSpPr/>
            <p:nvPr/>
          </p:nvSpPr>
          <p:spPr>
            <a:xfrm>
              <a:off x="4572000" y="3029515"/>
              <a:ext cx="467439" cy="934878"/>
            </a:xfrm>
            <a:custGeom>
              <a:avLst/>
              <a:gdLst>
                <a:gd name="connsiteX0" fmla="*/ 0 w 958850"/>
                <a:gd name="connsiteY0" fmla="*/ 0 h 1917700"/>
                <a:gd name="connsiteX1" fmla="*/ 958850 w 958850"/>
                <a:gd name="connsiteY1" fmla="*/ 958850 h 1917700"/>
                <a:gd name="connsiteX2" fmla="*/ 0 w 958850"/>
                <a:gd name="connsiteY2" fmla="*/ 1917700 h 1917700"/>
                <a:gd name="connsiteX3" fmla="*/ 0 w 958850"/>
                <a:gd name="connsiteY3" fmla="*/ 1672656 h 1917700"/>
                <a:gd name="connsiteX4" fmla="*/ 713806 w 958850"/>
                <a:gd name="connsiteY4" fmla="*/ 958850 h 1917700"/>
                <a:gd name="connsiteX5" fmla="*/ 0 w 958850"/>
                <a:gd name="connsiteY5" fmla="*/ 245044 h 1917700"/>
                <a:gd name="connsiteX6" fmla="*/ 0 w 958850"/>
                <a:gd name="connsiteY6" fmla="*/ 0 h 191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8850" h="1917700">
                  <a:moveTo>
                    <a:pt x="0" y="0"/>
                  </a:moveTo>
                  <a:cubicBezTo>
                    <a:pt x="529558" y="0"/>
                    <a:pt x="958850" y="429292"/>
                    <a:pt x="958850" y="958850"/>
                  </a:cubicBezTo>
                  <a:cubicBezTo>
                    <a:pt x="958850" y="1488408"/>
                    <a:pt x="529558" y="1917700"/>
                    <a:pt x="0" y="1917700"/>
                  </a:cubicBezTo>
                  <a:lnTo>
                    <a:pt x="0" y="1672656"/>
                  </a:lnTo>
                  <a:cubicBezTo>
                    <a:pt x="394224" y="1672656"/>
                    <a:pt x="713806" y="1353074"/>
                    <a:pt x="713806" y="958850"/>
                  </a:cubicBezTo>
                  <a:cubicBezTo>
                    <a:pt x="713806" y="564626"/>
                    <a:pt x="394224" y="245044"/>
                    <a:pt x="0" y="2450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 dirty="0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338507" y="3844438"/>
              <a:ext cx="2233494" cy="119569"/>
            </a:xfrm>
            <a:prstGeom prst="rect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16200000">
              <a:off x="2198816" y="3984128"/>
              <a:ext cx="398949" cy="119569"/>
            </a:xfrm>
            <a:prstGeom prst="rect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272497" y="3197452"/>
              <a:ext cx="599005" cy="599005"/>
            </a:xfrm>
            <a:prstGeom prst="ellipse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363788" y="3444394"/>
            <a:ext cx="4122852" cy="1001150"/>
            <a:chOff x="4104561" y="2213818"/>
            <a:chExt cx="3439239" cy="935266"/>
          </a:xfrm>
        </p:grpSpPr>
        <p:sp>
          <p:nvSpPr>
            <p:cNvPr id="18" name="任意多边形: 形状 17"/>
            <p:cNvSpPr/>
            <p:nvPr/>
          </p:nvSpPr>
          <p:spPr>
            <a:xfrm>
              <a:off x="4104561" y="2213818"/>
              <a:ext cx="467439" cy="934878"/>
            </a:xfrm>
            <a:custGeom>
              <a:avLst/>
              <a:gdLst>
                <a:gd name="connsiteX0" fmla="*/ 958850 w 958850"/>
                <a:gd name="connsiteY0" fmla="*/ 0 h 1917700"/>
                <a:gd name="connsiteX1" fmla="*/ 958850 w 958850"/>
                <a:gd name="connsiteY1" fmla="*/ 245044 h 1917700"/>
                <a:gd name="connsiteX2" fmla="*/ 245044 w 958850"/>
                <a:gd name="connsiteY2" fmla="*/ 958850 h 1917700"/>
                <a:gd name="connsiteX3" fmla="*/ 958850 w 958850"/>
                <a:gd name="connsiteY3" fmla="*/ 1672656 h 1917700"/>
                <a:gd name="connsiteX4" fmla="*/ 958850 w 958850"/>
                <a:gd name="connsiteY4" fmla="*/ 1917700 h 1917700"/>
                <a:gd name="connsiteX5" fmla="*/ 0 w 958850"/>
                <a:gd name="connsiteY5" fmla="*/ 958850 h 1917700"/>
                <a:gd name="connsiteX6" fmla="*/ 958850 w 958850"/>
                <a:gd name="connsiteY6" fmla="*/ 0 h 191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8850" h="1917700">
                  <a:moveTo>
                    <a:pt x="958850" y="0"/>
                  </a:moveTo>
                  <a:lnTo>
                    <a:pt x="958850" y="245044"/>
                  </a:lnTo>
                  <a:cubicBezTo>
                    <a:pt x="564626" y="245044"/>
                    <a:pt x="245044" y="564626"/>
                    <a:pt x="245044" y="958850"/>
                  </a:cubicBezTo>
                  <a:cubicBezTo>
                    <a:pt x="245044" y="1353074"/>
                    <a:pt x="564626" y="1672656"/>
                    <a:pt x="958850" y="1672656"/>
                  </a:cubicBezTo>
                  <a:lnTo>
                    <a:pt x="958850" y="1917700"/>
                  </a:lnTo>
                  <a:cubicBezTo>
                    <a:pt x="429292" y="1917700"/>
                    <a:pt x="0" y="1488408"/>
                    <a:pt x="0" y="958850"/>
                  </a:cubicBezTo>
                  <a:cubicBezTo>
                    <a:pt x="0" y="429292"/>
                    <a:pt x="429292" y="0"/>
                    <a:pt x="958850" y="0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572000" y="3029515"/>
              <a:ext cx="2971800" cy="119569"/>
            </a:xfrm>
            <a:prstGeom prst="rect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>
                <a:cs typeface="+mn-ea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272497" y="2381298"/>
              <a:ext cx="599005" cy="599005"/>
            </a:xfrm>
            <a:prstGeom prst="ellipse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025150" y="1693055"/>
            <a:ext cx="4122852" cy="1534239"/>
            <a:chOff x="1600200" y="900113"/>
            <a:chExt cx="3439239" cy="1433274"/>
          </a:xfrm>
        </p:grpSpPr>
        <p:sp>
          <p:nvSpPr>
            <p:cNvPr id="22" name="矩形 21"/>
            <p:cNvSpPr/>
            <p:nvPr/>
          </p:nvSpPr>
          <p:spPr>
            <a:xfrm>
              <a:off x="1600200" y="2213818"/>
              <a:ext cx="2971800" cy="119569"/>
            </a:xfrm>
            <a:prstGeom prst="rec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16200000">
              <a:off x="4323647" y="1148466"/>
              <a:ext cx="616276" cy="119569"/>
            </a:xfrm>
            <a:prstGeom prst="rec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>
                <a:cs typeface="+mn-ea"/>
                <a:sym typeface="+mn-lt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4572000" y="1398508"/>
              <a:ext cx="467439" cy="934878"/>
            </a:xfrm>
            <a:custGeom>
              <a:avLst/>
              <a:gdLst>
                <a:gd name="connsiteX0" fmla="*/ 0 w 958850"/>
                <a:gd name="connsiteY0" fmla="*/ 0 h 1917700"/>
                <a:gd name="connsiteX1" fmla="*/ 958850 w 958850"/>
                <a:gd name="connsiteY1" fmla="*/ 958850 h 1917700"/>
                <a:gd name="connsiteX2" fmla="*/ 0 w 958850"/>
                <a:gd name="connsiteY2" fmla="*/ 1917700 h 1917700"/>
                <a:gd name="connsiteX3" fmla="*/ 0 w 958850"/>
                <a:gd name="connsiteY3" fmla="*/ 1672656 h 1917700"/>
                <a:gd name="connsiteX4" fmla="*/ 713806 w 958850"/>
                <a:gd name="connsiteY4" fmla="*/ 958850 h 1917700"/>
                <a:gd name="connsiteX5" fmla="*/ 0 w 958850"/>
                <a:gd name="connsiteY5" fmla="*/ 245044 h 1917700"/>
                <a:gd name="connsiteX6" fmla="*/ 0 w 958850"/>
                <a:gd name="connsiteY6" fmla="*/ 0 h 191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8850" h="1917700">
                  <a:moveTo>
                    <a:pt x="0" y="0"/>
                  </a:moveTo>
                  <a:cubicBezTo>
                    <a:pt x="529558" y="0"/>
                    <a:pt x="958850" y="429292"/>
                    <a:pt x="958850" y="958850"/>
                  </a:cubicBezTo>
                  <a:cubicBezTo>
                    <a:pt x="958850" y="1488408"/>
                    <a:pt x="529558" y="1917700"/>
                    <a:pt x="0" y="1917700"/>
                  </a:cubicBezTo>
                  <a:lnTo>
                    <a:pt x="0" y="1672656"/>
                  </a:lnTo>
                  <a:cubicBezTo>
                    <a:pt x="394224" y="1672656"/>
                    <a:pt x="713806" y="1353074"/>
                    <a:pt x="713806" y="958850"/>
                  </a:cubicBezTo>
                  <a:cubicBezTo>
                    <a:pt x="713806" y="564626"/>
                    <a:pt x="394224" y="245044"/>
                    <a:pt x="0" y="2450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272497" y="1566445"/>
              <a:ext cx="599005" cy="599005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80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200150" y="3107981"/>
            <a:ext cx="9791700" cy="3289170"/>
            <a:chOff x="1200150" y="3107981"/>
            <a:chExt cx="9791700" cy="3289170"/>
          </a:xfrm>
        </p:grpSpPr>
        <p:sp>
          <p:nvSpPr>
            <p:cNvPr id="11" name="矩形: 圆角 99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ysClr val="window" lastClr="FFFFFF">
                <a:alpha val="8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矩形: 圆角 100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ysClr val="window" lastClr="FFFFFF">
                <a:alpha val="94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矩形: 圆角 101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ysClr val="window" lastClr="FFFFFF"/>
                </a:gs>
                <a:gs pos="100000">
                  <a:srgbClr val="F8F8F8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17500" sx="102000" sy="102000" algn="ctr" rotWithShape="0">
                <a:sysClr val="window" lastClr="FFFFFF">
                  <a:lumMod val="75000"/>
                  <a:alpha val="40000"/>
                </a:sysClr>
              </a:outerShdw>
            </a:effectLst>
          </p:spPr>
          <p:txBody>
  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  <a:noAutofit/>
            </a:bodyPr>
            <a:lstStyle/>
            <a:p>
              <a:pPr marL="0" marR="0" lvl="0" indent="45720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4" name="文本占位符 75"/>
          <p:cNvSpPr txBox="1"/>
          <p:nvPr/>
        </p:nvSpPr>
        <p:spPr>
          <a:xfrm>
            <a:off x="4621212" y="4869087"/>
            <a:ext cx="5723791" cy="37394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4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Design Architecture</a:t>
            </a:r>
            <a:endParaRPr lang="zh-CN" altLang="en-US" sz="2400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标题 74"/>
          <p:cNvSpPr txBox="1"/>
          <p:nvPr/>
        </p:nvSpPr>
        <p:spPr>
          <a:xfrm>
            <a:off x="4621212" y="3946413"/>
            <a:ext cx="5723791" cy="1020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4400" b="1" dirty="0">
                <a:cs typeface="+mn-ea"/>
                <a:sym typeface="+mn-lt"/>
              </a:rPr>
              <a:t>处理器设计</a:t>
            </a:r>
            <a:r>
              <a:rPr lang="en-US" altLang="zh-CN" sz="4400" b="1" dirty="0">
                <a:cs typeface="+mn-ea"/>
                <a:sym typeface="+mn-lt"/>
              </a:rPr>
              <a:t> </a:t>
            </a:r>
            <a:endParaRPr lang="en-US" altLang="zh-CN" sz="4400" b="1" dirty="0"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414176" y="4099848"/>
            <a:ext cx="1247839" cy="1247839"/>
          </a:xfrm>
          <a:prstGeom prst="ellipse">
            <a:avLst/>
          </a:prstGeom>
          <a:solidFill>
            <a:srgbClr val="006C39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5400000" algn="t" rotWithShape="0">
              <a:srgbClr val="E7E6E6">
                <a:lumMod val="50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1381561" y="3754939"/>
          <a:ext cx="2906485" cy="193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9555" y="1026795"/>
            <a:ext cx="11162030" cy="48955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latin typeface="+mn-ea"/>
                <a:ea typeface="+mn-ea"/>
                <a:sym typeface="+mn-ea"/>
              </a:rPr>
              <a:t>流水线架构</a:t>
            </a:r>
            <a:endParaRPr lang="zh-CN" altLang="en-US" sz="2200" b="1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>
                <a:solidFill>
                  <a:sysClr val="windowText" lastClr="000000"/>
                </a:solidFill>
                <a:latin typeface="Arial" panose="020B0604020202020204"/>
                <a:cs typeface="+mn-ea"/>
                <a:sym typeface="+mn-lt"/>
              </a:rPr>
              <a:t>设计方案</a:t>
            </a:r>
            <a:r>
              <a:rPr lang="en-US" altLang="zh-CN" dirty="0"/>
              <a:t>   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Design Scheme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49555" y="1797909"/>
            <a:ext cx="86773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n-lt"/>
              </a:rPr>
              <a:t>选择经典</a:t>
            </a:r>
            <a:r>
              <a:rPr lang="zh-CN" altLang="en-US" sz="2000" b="1" dirty="0">
                <a:latin typeface="+mn-lt"/>
              </a:rPr>
              <a:t>五级流水线</a:t>
            </a:r>
            <a:r>
              <a:rPr lang="zh-CN" altLang="en-US" sz="2000" dirty="0">
                <a:latin typeface="+mn-lt"/>
              </a:rPr>
              <a:t>作为</a:t>
            </a:r>
            <a:r>
              <a:rPr lang="en-US" altLang="zh-CN" sz="2000" dirty="0">
                <a:latin typeface="+mn-lt"/>
              </a:rPr>
              <a:t>CPU</a:t>
            </a:r>
            <a:r>
              <a:rPr lang="zh-CN" altLang="en-US" sz="2000" dirty="0">
                <a:latin typeface="+mn-lt"/>
              </a:rPr>
              <a:t>设计的思路</a:t>
            </a:r>
            <a:endParaRPr lang="zh-CN" altLang="en-US" sz="2000" dirty="0">
              <a:latin typeface="+mn-lt"/>
            </a:endParaRPr>
          </a:p>
          <a:p>
            <a:endParaRPr lang="en-US" altLang="zh-CN" sz="2000" dirty="0">
              <a:latin typeface="+mn-lt"/>
            </a:endParaRPr>
          </a:p>
          <a:p>
            <a:r>
              <a:rPr lang="zh-CN" altLang="en-US" sz="2000" dirty="0">
                <a:latin typeface="+mn-lt"/>
              </a:rPr>
              <a:t>本流水线</a:t>
            </a:r>
            <a:r>
              <a:rPr lang="en-US" altLang="zh-CN" sz="2000" dirty="0">
                <a:latin typeface="+mn-lt"/>
              </a:rPr>
              <a:t>CPU</a:t>
            </a:r>
            <a:r>
              <a:rPr lang="zh-CN" altLang="en-US" sz="2000" dirty="0">
                <a:latin typeface="+mn-lt"/>
              </a:rPr>
              <a:t>覆盖了</a:t>
            </a:r>
            <a:r>
              <a:rPr lang="en-US" altLang="zh-CN" sz="2000" dirty="0">
                <a:latin typeface="+mn-lt"/>
              </a:rPr>
              <a:t>22</a:t>
            </a:r>
            <a:r>
              <a:rPr lang="zh-CN" altLang="en-US" sz="2000" dirty="0">
                <a:latin typeface="+mn-lt"/>
              </a:rPr>
              <a:t>条</a:t>
            </a:r>
            <a:r>
              <a:rPr lang="en-US" altLang="zh-CN" sz="2000" dirty="0">
                <a:latin typeface="+mn-lt"/>
              </a:rPr>
              <a:t>MIPS</a:t>
            </a:r>
            <a:r>
              <a:rPr lang="zh-CN" altLang="en-US" sz="2000" dirty="0">
                <a:latin typeface="+mn-lt"/>
              </a:rPr>
              <a:t>指令，满足大多数</a:t>
            </a:r>
            <a:r>
              <a:rPr lang="en-US" altLang="zh-CN" sz="2000" dirty="0">
                <a:latin typeface="+mn-lt"/>
              </a:rPr>
              <a:t>MIPS</a:t>
            </a:r>
            <a:r>
              <a:rPr lang="zh-CN" altLang="en-US" sz="2000" dirty="0">
                <a:latin typeface="+mn-lt"/>
              </a:rPr>
              <a:t>汇编程序的指令需求</a:t>
            </a:r>
            <a:endParaRPr lang="zh-CN" altLang="en-US" sz="20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2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COMMONDATA" val="eyJoZGlkIjoiYzdiMTllYzFkMDZhNWM4MmQ0ODc4MDg1NGJkMDYyMGEifQ=="/>
  <p:tag name="KSO_WPP_MARK_KEY" val="52236093-b59c-4cc9-b551-46be072fc995"/>
</p:tagLst>
</file>

<file path=ppt/tags/tag2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/>
      <a:ea typeface="Microsoft YaHei"/>
      <a:cs typeface=""/>
    </a:majorFont>
    <a:minorFont>
      <a:latin typeface="Arial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/>
      <a:ea typeface="Microsoft YaHei"/>
      <a:cs typeface=""/>
    </a:majorFont>
    <a:minorFont>
      <a:latin typeface="Arial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/>
      <a:ea typeface="Microsoft YaHei"/>
      <a:cs typeface=""/>
    </a:majorFont>
    <a:minorFont>
      <a:latin typeface="Arial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自定义 4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6C39"/>
    </a:accent1>
    <a:accent2>
      <a:srgbClr val="006C39"/>
    </a:accent2>
    <a:accent3>
      <a:srgbClr val="FF9393"/>
    </a:accent3>
    <a:accent4>
      <a:srgbClr val="94B6CE"/>
    </a:accent4>
    <a:accent5>
      <a:srgbClr val="A7DDDD"/>
    </a:accent5>
    <a:accent6>
      <a:srgbClr val="F5F4B3"/>
    </a:accent6>
    <a:hlink>
      <a:srgbClr val="0563C1"/>
    </a:hlink>
    <a:folHlink>
      <a:srgbClr val="954F72"/>
    </a:folHlink>
  </a:clrScheme>
  <a:fontScheme name="x4dipb1j">
    <a:majorFont>
      <a:latin typeface="Arial"/>
      <a:ea typeface="Microsoft YaHei"/>
      <a:cs typeface=""/>
    </a:majorFont>
    <a:minorFont>
      <a:latin typeface="Arial"/>
      <a:ea typeface="Microsoft YaHe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2868</Words>
  <Application>WPS Presentation</Application>
  <PresentationFormat>宽屏</PresentationFormat>
  <Paragraphs>388</Paragraphs>
  <Slides>30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</vt:lpstr>
      <vt:lpstr>宋体</vt:lpstr>
      <vt:lpstr>Wingdings</vt:lpstr>
      <vt:lpstr>Century Gothic</vt:lpstr>
      <vt:lpstr>微软雅黑</vt:lpstr>
      <vt:lpstr>微软雅黑 Light</vt:lpstr>
      <vt:lpstr>Wingdings 3</vt:lpstr>
      <vt:lpstr>Arial</vt:lpstr>
      <vt:lpstr>思源黑体 CN Normal</vt:lpstr>
      <vt:lpstr>Arial Unicode MS</vt:lpstr>
      <vt:lpstr>等线</vt:lpstr>
      <vt:lpstr>黑体</vt:lpstr>
      <vt:lpstr>Office 主题​​</vt:lpstr>
      <vt:lpstr>PowerPoint 演示文稿</vt:lpstr>
      <vt:lpstr>目录</vt:lpstr>
      <vt:lpstr>PowerPoint 演示文稿</vt:lpstr>
      <vt:lpstr> 项目介绍    Project Description</vt:lpstr>
      <vt:lpstr> 项目介绍    Project Description</vt:lpstr>
      <vt:lpstr> 项目介绍    Project Description</vt:lpstr>
      <vt:lpstr> 项目介绍    Project Description</vt:lpstr>
      <vt:lpstr>PowerPoint 演示文稿</vt:lpstr>
      <vt:lpstr> 设计方案    Design Scheme</vt:lpstr>
      <vt:lpstr> 设计方案    Design Scheme</vt:lpstr>
      <vt:lpstr> 设计方案    Design Scheme</vt:lpstr>
      <vt:lpstr> 设计方案    Design Scheme</vt:lpstr>
      <vt:lpstr> 设计方案    Design Scheme</vt:lpstr>
      <vt:lpstr>要点解析    Key Points</vt:lpstr>
      <vt:lpstr>要点解析    Key Points</vt:lpstr>
      <vt:lpstr>要点解析    Key Points</vt:lpstr>
      <vt:lpstr>要点解析    Key Points</vt:lpstr>
      <vt:lpstr>要点解析    Key Points</vt:lpstr>
      <vt:lpstr>PowerPoint 演示文稿</vt:lpstr>
      <vt:lpstr> 仿真与测试 	Simulate and Test</vt:lpstr>
      <vt:lpstr> 仿真与测试 	Simulate and Test</vt:lpstr>
      <vt:lpstr> 仿真与测试 	Simulate and Test</vt:lpstr>
      <vt:lpstr> 仿真与测试 	Simulate and Test</vt:lpstr>
      <vt:lpstr> 仿真与测试 	Simulate and Test</vt:lpstr>
      <vt:lpstr>PowerPoint 演示文稿</vt:lpstr>
      <vt:lpstr> 接口设计 	Interface Design</vt:lpstr>
      <vt:lpstr> 接口设计 	Interface Design</vt:lpstr>
      <vt:lpstr> 接口设计 	Interface Design</vt:lpstr>
      <vt:lpstr> 接口设计 	Interface Design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tanyan</dc:creator>
  <cp:lastModifiedBy>HUX</cp:lastModifiedBy>
  <cp:revision>821</cp:revision>
  <dcterms:created xsi:type="dcterms:W3CDTF">2016-11-28T11:30:00Z</dcterms:created>
  <dcterms:modified xsi:type="dcterms:W3CDTF">2023-09-17T03:36:22Z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1033-12.2.0.13215</vt:lpwstr>
  </property>
  <property fmtid="{D5CDD505-2E9C-101B-9397-08002B2CF9AE}" pid="12" name="ICV">
    <vt:lpwstr>2153EBF822DB4DC58F7397EC513148EA_12</vt:lpwstr>
  </property>
</Properties>
</file>